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embedTrueTypeFonts="1" saveSubsetFonts="1">
  <p:sldMasterIdLst>
    <p:sldMasterId id="214748366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598" autoAdjust="0"/>
    <p:restoredTop sz="93560" autoAdjust="0"/>
  </p:normalViewPr>
  <p:slideViewPr>
    <p:cSldViewPr snapToGrid="0">
      <p:cViewPr varScale="1">
        <p:scale>
          <a:sx n="100" d="100"/>
          <a:sy n="100" d="100"/>
        </p:scale>
        <p:origin x="1200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함초롬돋움"/>
                <a:ea typeface="함초롬돋움"/>
              </a:rPr>
              <a:t/>
            </a: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B8699FD-79C7-4185-BB2D-5E0A61A7F92E}" type="datetime1">
              <a:rPr lang="ko-KR" altLang="en-US">
                <a:latin typeface="함초롬돋움"/>
                <a:ea typeface="함초롬돋움"/>
              </a:rPr>
              <a:pPr lvl="0">
                <a:defRPr/>
              </a:pPr>
              <a:t>2021-12-13</a:t>
            </a:fld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함초롬돋움"/>
                <a:ea typeface="함초롬돋움"/>
              </a:rPr>
              <a:t/>
            </a:r>
            <a:endParaRPr lang="ko-KR" altLang="en-US">
              <a:latin typeface="함초롬돋움"/>
              <a:ea typeface="함초롬돋움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8EEAEF-149D-46A4-ACAF-940AAF5BE4F1}" type="slidenum">
              <a:rPr lang="ko-KR" altLang="en-US">
                <a:latin typeface="함초롬돋움"/>
                <a:ea typeface="함초롬돋움"/>
              </a:rPr>
              <a:pPr lvl="0">
                <a:defRPr/>
              </a:pPr>
              <a:t>‹#›</a:t>
            </a:fld>
            <a:endParaRPr lang="ko-KR" altLang="en-US">
              <a:latin typeface="함초롬돋움"/>
              <a:ea typeface="함초롬돋움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함초롬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함초롬돋움"/>
              </a:defRPr>
            </a:lvl1pPr>
          </a:lstStyle>
          <a:p>
            <a:pPr lvl="0">
              <a:defRPr/>
            </a:pPr>
            <a:fld id="{F0769137-203B-413D-B598-1D73CD436B2A}" type="datetime1">
              <a:rPr lang="en-ID"/>
              <a:pPr lvl="0">
                <a:defRPr/>
              </a:pPr>
              <a:t>2021-12-13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함초롬돋움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함초롬돋움"/>
              </a:defRPr>
            </a:lvl1pPr>
          </a:lstStyle>
          <a:p>
            <a:pPr lvl="0">
              <a:defRPr/>
            </a:pPr>
            <a:fld id="{90C4FACD-CAC5-4386-A6B7-9C3327BBBE75}" type="slidenum">
              <a:rPr lang="en-ID"/>
              <a:pPr lvl="0">
                <a:defRPr/>
              </a:pPr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</a:t>
            </a:fld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4</a:t>
            </a:fld>
            <a:endParaRPr kumimoji="0" 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C4FACD-CAC5-4386-A6B7-9C3327BBBE75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05/02/2020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6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88FEDAC2-8736-4D4B-9CCE-9DB93887F15C}" type="datetimeFigureOut">
              <a:rPr lang="en-ID" smtClean="0"/>
              <a:pPr/>
              <a:t>05/02/2020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AD0CB4B7-6B1E-493E-BF32-FF0692C01F9D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4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jpe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Relationship Id="rId5" Type="http://schemas.openxmlformats.org/officeDocument/2006/relationships/image" Target="../media/image8.gif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24252" y="595085"/>
            <a:ext cx="1548946" cy="31006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460" y="2205806"/>
            <a:ext cx="2617380" cy="13101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bg1"/>
                </a:solidFill>
                <a:latin typeface="Arial"/>
                <a:cs typeface="Arial"/>
              </a:rPr>
              <a:t>명</a:t>
            </a:r>
            <a:r>
              <a:rPr lang="en-US" altLang="ko-KR" sz="8000">
                <a:solidFill>
                  <a:schemeClr val="bg1"/>
                </a:solidFill>
                <a:latin typeface="Arial"/>
                <a:cs typeface="Arial"/>
              </a:rPr>
              <a:t>Zip</a:t>
            </a:r>
            <a:endParaRPr lang="en-US" altLang="ko-KR" sz="800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24245" y="6540500"/>
            <a:ext cx="98424" cy="9842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14347" y="6540500"/>
            <a:ext cx="98424" cy="98424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04449" y="6540500"/>
            <a:ext cx="98424" cy="98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72930" y="4389902"/>
            <a:ext cx="1923735" cy="3897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Arial"/>
                <a:cs typeface="Arial"/>
              </a:rPr>
              <a:t>최종보고서 </a:t>
            </a:r>
            <a:r>
              <a:rPr lang="en-US" altLang="ko-KR" sz="200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Arial"/>
                <a:cs typeface="Arial"/>
              </a:rPr>
              <a:t>차</a:t>
            </a:r>
            <a:endParaRPr lang="ko-KR" alt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79776" y="4736857"/>
            <a:ext cx="21264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PRESENTATION</a:t>
            </a:r>
            <a:endParaRPr lang="en-ID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1" name="Picture 60" descr="A person wearing a suit and tie  Description automatically generated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61028" y="1438338"/>
            <a:ext cx="3981323" cy="3981323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Connector 2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54" name="Group 53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: Shape 81"/>
          <p:cNvSpPr/>
          <p:nvPr/>
        </p:nvSpPr>
        <p:spPr>
          <a:xfrm rot="2700000">
            <a:off x="9772988" y="4622805"/>
            <a:ext cx="1718228" cy="165661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227260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aohlbohlcohl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graphicFrame>
        <p:nvGraphicFramePr>
          <p:cNvPr id="159" name=""/>
          <p:cNvGraphicFramePr>
            <a:graphicFrameLocks noGrp="1"/>
          </p:cNvGraphicFramePr>
          <p:nvPr/>
        </p:nvGraphicFramePr>
        <p:xfrm>
          <a:off x="1815307" y="5086668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0" name=""/>
          <p:cNvSpPr txBox="1"/>
          <p:nvPr/>
        </p:nvSpPr>
        <p:spPr>
          <a:xfrm>
            <a:off x="1819340" y="4519970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3640997" y="5174814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1771715" y="3872270"/>
            <a:ext cx="1834450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bohlcohl</a:t>
            </a:r>
            <a:endParaRPr lang="en-US" altLang="ko-KR">
              <a:latin typeface="맑은 고딕"/>
            </a:endParaRPr>
          </a:p>
        </p:txBody>
      </p:sp>
      <p:sp>
        <p:nvSpPr>
          <p:cNvPr id="163" name=""/>
          <p:cNvSpPr/>
          <p:nvPr/>
        </p:nvSpPr>
        <p:spPr>
          <a:xfrm>
            <a:off x="1837366" y="4597806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4" name=""/>
          <p:cNvSpPr/>
          <p:nvPr/>
        </p:nvSpPr>
        <p:spPr>
          <a:xfrm>
            <a:off x="7224824" y="4617297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5" name=""/>
          <p:cNvSpPr/>
          <p:nvPr/>
        </p:nvSpPr>
        <p:spPr>
          <a:xfrm>
            <a:off x="3787628" y="4345431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66" name=""/>
          <p:cNvSpPr/>
          <p:nvPr/>
        </p:nvSpPr>
        <p:spPr>
          <a:xfrm>
            <a:off x="7743824" y="4359902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67" name=""/>
          <p:cNvSpPr/>
          <p:nvPr/>
        </p:nvSpPr>
        <p:spPr>
          <a:xfrm>
            <a:off x="5281411" y="4005396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68" name=""/>
          <p:cNvSpPr/>
          <p:nvPr/>
        </p:nvSpPr>
        <p:spPr>
          <a:xfrm>
            <a:off x="9212776" y="4028799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2511203" y="2022400"/>
            <a:ext cx="628237" cy="3664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aohl</a:t>
            </a:r>
            <a:endParaRPr lang="en-US" altLang="ko-KR">
              <a:latin typeface="맑은 고딕"/>
            </a:endParaRPr>
          </a:p>
        </p:txBody>
      </p:sp>
      <p:sp>
        <p:nvSpPr>
          <p:cNvPr id="171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28 0.02820 L 0.01263 0.03213 L 0.00855 0.04196 L 0.00621 0.05180 L 0.00505 0.05671 L 0.00331 0.06459 L 0.00331 0.08229 L 0.00564 0.09016 L 0.00621 0.09409 L 0.00971 0.10294 L 0.01903 0.11572 L 0.02368 0.12162 L 0.02834 0.12556 L 0.03650 0.13441 L 0.04231 0.14031 L 0.04698 0.14425 L 0.05978 0.15506 L 0.06618 0.15801 L 0.07201 0.16097 L 0.08308 0.16195 L 0.09588 0.16687 L 0.10461 0.16785 L 0.11160 0.16982 L 0.14886 0.16982 L 0.15993 0.16785 L 0.16342 0.16687 L 0.16749 0.16490 L 0.16808 0.16392 L 0.16866 0.16195 L 0.16982 0.15998 L 0.17157 0.15408 L 0.17216 0.15113 L 0.17390 0.14720 L 0.17448 0.14523 L 0.17506 0.14130 L 0.17565 0.13638 L 0.17506 0.13047 L 0.17332 0.12851 L 0.17157 0.12752 L 0.15993 0.12752 L 0.15410 0.12851 L 0.15119 0.13245 L 0.14711 0.13638 L 0.14595 0.13835 L 0.14246 0.14523 L 0.14071 0.15211 L 0.13955 0.15506 L 0.13838 0.16195 L 0.13722 0.16588 L 0.13722 0.18162 L 0.13780 0.18358 L 0.13838 0.19243 L 0.14013 0.20227 L 0.14071 0.20719 L 0.14362 0.21604 L 0.14711 0.22391 L 0.14886 0.22686 L 0.15294 0.23669 L 0.15410 0.23866 L 0.15877 0.24948 L 0.16051 0.25243 L 0.16458 0.25932 L 0.17216 0.27013 L 0.17740 0.27603 L 0.18671 0.28292 L 0.19312 0.28783 L 0.20534 0.29570 L 0.21524 0.30062 L 0.22280 0.30357 L 0.23387 0.30849 L 0.25483 0.31439 L 0.26938 0.31930 L 0.29093 0.32225 L 0.29443 0.32225 L 0.31072 0.32718 L 0.32994 0.33209 L 0.33809 0.33308 L 0.35672 0.33308 L 0.36254 0.33504 L 0.38059 0.33504 " pathEditMode="relative" ptsTypes="">
                                      <p:cBhvr>
                                        <p:cTn id="24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1" animBg="1"/>
      <p:bldP spid="164" grpId="2" animBg="1"/>
      <p:bldP spid="165" grpId="3" animBg="1"/>
      <p:bldP spid="166" grpId="4" animBg="1"/>
      <p:bldP spid="167" grpId="5" animBg="1"/>
      <p:bldP spid="168" grpId="6" animBg="1"/>
      <p:bldP spid="169" grpId="7" animBg="1"/>
      <p:bldP spid="169" grpId="8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0825856" y="3334716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0923657" y="3334716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387346" y="1888781"/>
            <a:ext cx="10896632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9092334" y="922737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2797835" y="5920194"/>
            <a:ext cx="6121811" cy="216989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59" name=""/>
          <p:cNvGraphicFramePr>
            <a:graphicFrameLocks noGrp="1"/>
          </p:cNvGraphicFramePr>
          <p:nvPr/>
        </p:nvGraphicFramePr>
        <p:xfrm>
          <a:off x="843883" y="3271407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0" name=""/>
          <p:cNvSpPr txBox="1"/>
          <p:nvPr/>
        </p:nvSpPr>
        <p:spPr>
          <a:xfrm>
            <a:off x="847916" y="2704709"/>
            <a:ext cx="272351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2669573" y="3359553"/>
            <a:ext cx="269969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800291" y="2057009"/>
            <a:ext cx="1834450" cy="360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bohlcohl</a:t>
            </a:r>
            <a:endParaRPr lang="en-US" altLang="ko-KR">
              <a:latin typeface="맑은 고딕"/>
            </a:endParaRPr>
          </a:p>
        </p:txBody>
      </p:sp>
      <p:sp>
        <p:nvSpPr>
          <p:cNvPr id="163" name=""/>
          <p:cNvSpPr/>
          <p:nvPr/>
        </p:nvSpPr>
        <p:spPr>
          <a:xfrm>
            <a:off x="865942" y="2782545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4" name=""/>
          <p:cNvSpPr/>
          <p:nvPr/>
        </p:nvSpPr>
        <p:spPr>
          <a:xfrm>
            <a:off x="6253400" y="2802036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5" name=""/>
          <p:cNvSpPr/>
          <p:nvPr/>
        </p:nvSpPr>
        <p:spPr>
          <a:xfrm>
            <a:off x="2816204" y="2530170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66" name=""/>
          <p:cNvSpPr/>
          <p:nvPr/>
        </p:nvSpPr>
        <p:spPr>
          <a:xfrm>
            <a:off x="6772401" y="2544641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67" name=""/>
          <p:cNvSpPr/>
          <p:nvPr/>
        </p:nvSpPr>
        <p:spPr>
          <a:xfrm>
            <a:off x="4309987" y="2190135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68" name=""/>
          <p:cNvSpPr/>
          <p:nvPr/>
        </p:nvSpPr>
        <p:spPr>
          <a:xfrm>
            <a:off x="8241352" y="221353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graphicFrame>
        <p:nvGraphicFramePr>
          <p:cNvPr id="170" name=""/>
          <p:cNvGraphicFramePr>
            <a:graphicFrameLocks noGrp="1"/>
          </p:cNvGraphicFramePr>
          <p:nvPr/>
        </p:nvGraphicFramePr>
        <p:xfrm>
          <a:off x="865315" y="5038294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1" name=""/>
          <p:cNvSpPr txBox="1"/>
          <p:nvPr/>
        </p:nvSpPr>
        <p:spPr>
          <a:xfrm>
            <a:off x="869347" y="4471596"/>
            <a:ext cx="272351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2691005" y="5126440"/>
            <a:ext cx="269969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821722" y="3823896"/>
            <a:ext cx="1698719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ohlcohl</a:t>
            </a:r>
            <a:endParaRPr lang="en-US" altLang="ko-KR">
              <a:latin typeface="맑은 고딕"/>
            </a:endParaRPr>
          </a:p>
        </p:txBody>
      </p:sp>
      <p:sp>
        <p:nvSpPr>
          <p:cNvPr id="174" name=""/>
          <p:cNvSpPr/>
          <p:nvPr/>
        </p:nvSpPr>
        <p:spPr>
          <a:xfrm>
            <a:off x="887374" y="4549433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5" name=""/>
          <p:cNvSpPr/>
          <p:nvPr/>
        </p:nvSpPr>
        <p:spPr>
          <a:xfrm>
            <a:off x="6274832" y="4568924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6" name=""/>
          <p:cNvSpPr/>
          <p:nvPr/>
        </p:nvSpPr>
        <p:spPr>
          <a:xfrm>
            <a:off x="2837636" y="4297057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77" name=""/>
          <p:cNvSpPr/>
          <p:nvPr/>
        </p:nvSpPr>
        <p:spPr>
          <a:xfrm>
            <a:off x="6793832" y="4311529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78" name=""/>
          <p:cNvSpPr/>
          <p:nvPr/>
        </p:nvSpPr>
        <p:spPr>
          <a:xfrm>
            <a:off x="4331419" y="3957022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9" name=""/>
          <p:cNvSpPr/>
          <p:nvPr/>
        </p:nvSpPr>
        <p:spPr>
          <a:xfrm>
            <a:off x="8262784" y="3980425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1550485" y="2057130"/>
            <a:ext cx="323437" cy="36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b</a:t>
            </a:r>
            <a:endParaRPr lang="en-US" altLang="ko-KR">
              <a:latin typeface="맑은 고딕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9303920" y="4544843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85" name=""/>
          <p:cNvGraphicFramePr>
            <a:graphicFrameLocks noGrp="1"/>
          </p:cNvGraphicFramePr>
          <p:nvPr/>
        </p:nvGraphicFramePr>
        <p:xfrm>
          <a:off x="9298793" y="5032498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5 0.02076 L -0.00652 0.02469 L -0.01105 0.03452 L -0.01364 0.04436 L -0.01494 0.04927 L -0.01687 0.05715 L -0.01687 0.07485 L -0.01428 0.08272 L -0.01364 0.08665 L -0.00976 0.09550 L 0.00060 0.10828 L 0.00577 0.11418 L 0.01095 0.11812 L 0.02001 0.12697 L 0.02647 0.13287 L 0.03166 0.13681 L 0.04589 0.14762 L 0.05299 0.15057 L 0.05947 0.15353 L 0.07177 0.15451 L 0.08599 0.15943 L 0.09570 0.16041 L 0.10346 0.16238 L 0.14486 0.16238 L 0.15717 0.16041 L 0.16104 0.15943 L 0.16556 0.15746 L 0.16622 0.15648 L 0.16687 0.15451 L 0.16816 0.15254 L 0.17010 0.14664 L 0.17076 0.14369 L 0.17269 0.13976 L 0.17334 0.13779 L 0.17398 0.13386 L 0.17463 0.12894 L 0.17398 0.12303 L 0.17204 0.12107 L 0.17010 0.12008 L 0.15717 0.12008 L 0.15069 0.12107 L 0.14745 0.12501 L 0.14292 0.12894 L 0.14164 0.13091 L 0.13775 0.13779 L 0.13581 0.14467 L 0.13452 0.14762 L 0.13322 0.15451 L 0.13193 0.15844 L 0.13193 0.17418 L 0.13258 0.17614 L 0.13322 0.18499 L 0.13517 0.19483 L 0.13581 0.19975 L 0.13904 0.20860 L 0.14292 0.21647 L 0.14486 0.21942 L 0.14940 0.22925 L 0.15069 0.23122 L 0.15588 0.24204 L 0.15781 0.24499 L 0.16234 0.25188 L 0.17076 0.26269 L 0.17657 0.26859 L 0.18693 0.27548 L 0.19405 0.28039 L 0.20763 0.28826 L 0.21863 0.29318 L 0.22702 0.29613 L 0.23933 0.30105 L 0.26262 0.30695 L 0.27879 0.31186 L 0.30273 0.31481 L 0.30663 0.31481 L 0.32473 0.31974 L 0.34608 0.32465 L 0.35513 0.32564 L 0.37583 0.32564 L 0.38231 0.32760 L 0.40236 0.32760 " pathEditMode="relative" ptsTypes="">
                                      <p:cBhvr>
                                        <p:cTn id="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0" grpId="1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1558226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hlcohl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802059" y="4411935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72" name=""/>
          <p:cNvGraphicFramePr>
            <a:graphicFrameLocks noGrp="1"/>
          </p:cNvGraphicFramePr>
          <p:nvPr/>
        </p:nvGraphicFramePr>
        <p:xfrm>
          <a:off x="1796932" y="4899590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"/>
          <p:cNvGraphicFramePr>
            <a:graphicFrameLocks noGrp="1"/>
          </p:cNvGraphicFramePr>
          <p:nvPr/>
        </p:nvGraphicFramePr>
        <p:xfrm>
          <a:off x="3647587" y="4904317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4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12629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802059" y="4411935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72" name=""/>
          <p:cNvGraphicFramePr>
            <a:graphicFrameLocks noGrp="1"/>
          </p:cNvGraphicFramePr>
          <p:nvPr/>
        </p:nvGraphicFramePr>
        <p:xfrm>
          <a:off x="1796932" y="4899590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"/>
          <p:cNvGraphicFramePr>
            <a:graphicFrameLocks noGrp="1"/>
          </p:cNvGraphicFramePr>
          <p:nvPr/>
        </p:nvGraphicFramePr>
        <p:xfrm>
          <a:off x="3647587" y="4904317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4" name=""/>
          <p:cNvGraphicFramePr>
            <a:graphicFrameLocks noGrp="1"/>
          </p:cNvGraphicFramePr>
          <p:nvPr/>
        </p:nvGraphicFramePr>
        <p:xfrm>
          <a:off x="5490675" y="490193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6" name=""/>
          <p:cNvGraphicFramePr>
            <a:graphicFrameLocks noGrp="1"/>
          </p:cNvGraphicFramePr>
          <p:nvPr/>
        </p:nvGraphicFramePr>
        <p:xfrm>
          <a:off x="7383941" y="4887238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7" name=""/>
          <p:cNvGraphicFramePr>
            <a:graphicFrameLocks noGrp="1"/>
          </p:cNvGraphicFramePr>
          <p:nvPr/>
        </p:nvGraphicFramePr>
        <p:xfrm>
          <a:off x="1795227" y="542019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8" name=""/>
          <p:cNvSpPr/>
          <p:nvPr/>
        </p:nvSpPr>
        <p:spPr>
          <a:xfrm rot="10800000">
            <a:off x="4522103" y="3159972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9" name=""/>
          <p:cNvSpPr/>
          <p:nvPr/>
        </p:nvSpPr>
        <p:spPr>
          <a:xfrm rot="10800000">
            <a:off x="7236478" y="3152702"/>
            <a:ext cx="201072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80" name=""/>
          <p:cNvSpPr/>
          <p:nvPr/>
        </p:nvSpPr>
        <p:spPr>
          <a:xfrm>
            <a:off x="5644839" y="3865869"/>
            <a:ext cx="470211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4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81" name=""/>
          <p:cNvSpPr/>
          <p:nvPr/>
        </p:nvSpPr>
        <p:spPr>
          <a:xfrm>
            <a:off x="8017637" y="3879368"/>
            <a:ext cx="470211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3</a:t>
            </a:r>
            <a:endParaRPr lang="en-US" altLang="ko-KR" sz="1700" b="1">
              <a:latin typeface="맑은 고딕"/>
            </a:endParaRPr>
          </a:p>
        </p:txBody>
      </p:sp>
      <p:graphicFrame>
        <p:nvGraphicFramePr>
          <p:cNvPr id="182" name=""/>
          <p:cNvGraphicFramePr>
            <a:graphicFrameLocks noGrp="1"/>
          </p:cNvGraphicFramePr>
          <p:nvPr/>
        </p:nvGraphicFramePr>
        <p:xfrm>
          <a:off x="3644464" y="5421205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3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79" grpId="1" animBg="1"/>
      <p:bldP spid="180" grpId="2" animBg="1"/>
      <p:bldP spid="181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3797833" y="5959744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805781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809814" y="2676882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31471" y="3331726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62189" y="2029182"/>
            <a:ext cx="93910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27840" y="275471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215298" y="277420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78102" y="2502343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34298" y="251681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71885" y="216230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203250" y="2185711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2873621" y="4411935"/>
            <a:ext cx="950821" cy="63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Tuple : </a:t>
            </a:r>
            <a:endParaRPr lang="en-US" altLang="ko-KR">
              <a:latin typeface="맑은 고딕"/>
            </a:endParaRPr>
          </a:p>
          <a:p>
            <a:pPr>
              <a:defRPr/>
            </a:pPr>
            <a:endParaRPr lang="en-US" altLang="ko-KR">
              <a:latin typeface="맑은 고딕"/>
            </a:endParaRPr>
          </a:p>
        </p:txBody>
      </p:sp>
      <p:graphicFrame>
        <p:nvGraphicFramePr>
          <p:cNvPr id="172" name=""/>
          <p:cNvGraphicFramePr>
            <a:graphicFrameLocks noGrp="1"/>
          </p:cNvGraphicFramePr>
          <p:nvPr/>
        </p:nvGraphicFramePr>
        <p:xfrm>
          <a:off x="2868494" y="4899590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"/>
          <p:cNvGraphicFramePr>
            <a:graphicFrameLocks noGrp="1"/>
          </p:cNvGraphicFramePr>
          <p:nvPr/>
        </p:nvGraphicFramePr>
        <p:xfrm>
          <a:off x="4719150" y="4904317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4" name=""/>
          <p:cNvGraphicFramePr>
            <a:graphicFrameLocks noGrp="1"/>
          </p:cNvGraphicFramePr>
          <p:nvPr/>
        </p:nvGraphicFramePr>
        <p:xfrm>
          <a:off x="6562237" y="490193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6" name=""/>
          <p:cNvGraphicFramePr>
            <a:graphicFrameLocks noGrp="1"/>
          </p:cNvGraphicFramePr>
          <p:nvPr/>
        </p:nvGraphicFramePr>
        <p:xfrm>
          <a:off x="8455504" y="4887238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7" name=""/>
          <p:cNvGraphicFramePr>
            <a:graphicFrameLocks noGrp="1"/>
          </p:cNvGraphicFramePr>
          <p:nvPr/>
        </p:nvGraphicFramePr>
        <p:xfrm>
          <a:off x="2866789" y="542019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2" name=""/>
          <p:cNvGraphicFramePr>
            <a:graphicFrameLocks noGrp="1"/>
          </p:cNvGraphicFramePr>
          <p:nvPr/>
        </p:nvGraphicFramePr>
        <p:xfrm>
          <a:off x="4716027" y="5421205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3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3" name=""/>
          <p:cNvSpPr/>
          <p:nvPr/>
        </p:nvSpPr>
        <p:spPr>
          <a:xfrm>
            <a:off x="287190" y="513124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latin typeface="맑은 고딕"/>
              </a:rPr>
              <a:t>aohlbohlcohl</a:t>
            </a:r>
            <a:endParaRPr lang="en-US" altLang="ko-KR" sz="1700" b="1">
              <a:latin typeface="맑은 고딕"/>
            </a:endParaRPr>
          </a:p>
        </p:txBody>
      </p:sp>
      <p:cxnSp>
        <p:nvCxnSpPr>
          <p:cNvPr id="185" name=""/>
          <p:cNvCxnSpPr/>
          <p:nvPr/>
        </p:nvCxnSpPr>
        <p:spPr>
          <a:xfrm>
            <a:off x="2044493" y="5310722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6" name=""/>
          <p:cNvGraphicFramePr>
            <a:graphicFrameLocks noGrp="1"/>
          </p:cNvGraphicFramePr>
          <p:nvPr/>
        </p:nvGraphicFramePr>
        <p:xfrm>
          <a:off x="6559114" y="5425966"/>
          <a:ext cx="168201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0670"/>
                <a:gridCol w="560670"/>
                <a:gridCol w="56067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2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527579"/>
            <a:ext cx="9537109" cy="47786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8844746" y="555809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143" name=""/>
          <p:cNvGraphicFramePr>
            <a:graphicFrameLocks noGrp="1"/>
          </p:cNvGraphicFramePr>
          <p:nvPr/>
        </p:nvGraphicFramePr>
        <p:xfrm>
          <a:off x="1786731" y="2945869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a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b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h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l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</a:rPr>
                        <a:t>c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4" name=""/>
          <p:cNvSpPr txBox="1"/>
          <p:nvPr/>
        </p:nvSpPr>
        <p:spPr>
          <a:xfrm>
            <a:off x="1790764" y="2379171"/>
            <a:ext cx="2723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3612421" y="3034015"/>
            <a:ext cx="269969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1743139" y="1731471"/>
            <a:ext cx="1262951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Input : ohl</a:t>
            </a:r>
            <a:endParaRPr lang="en-US" altLang="ko-KR">
              <a:latin typeface="맑은 고딕"/>
            </a:endParaRPr>
          </a:p>
        </p:txBody>
      </p:sp>
      <p:sp>
        <p:nvSpPr>
          <p:cNvPr id="151" name=""/>
          <p:cNvSpPr/>
          <p:nvPr/>
        </p:nvSpPr>
        <p:spPr>
          <a:xfrm>
            <a:off x="1808790" y="2457008"/>
            <a:ext cx="5404885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" name=""/>
          <p:cNvSpPr/>
          <p:nvPr/>
        </p:nvSpPr>
        <p:spPr>
          <a:xfrm>
            <a:off x="7196248" y="2476499"/>
            <a:ext cx="2717211" cy="952500"/>
          </a:xfrm>
          <a:prstGeom prst="blockArc">
            <a:avLst>
              <a:gd name="adj1" fmla="val 10800000"/>
              <a:gd name="adj2" fmla="val 21595110"/>
              <a:gd name="adj3" fmla="val 5078"/>
            </a:avLst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3" name=""/>
          <p:cNvSpPr/>
          <p:nvPr/>
        </p:nvSpPr>
        <p:spPr>
          <a:xfrm>
            <a:off x="3759052" y="2204632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700" b="1">
                <a:latin typeface="맑은 고딕"/>
              </a:rPr>
              <a:t>WindowBuffer</a:t>
            </a:r>
            <a:endParaRPr lang="en-US" altLang="ko-KR" sz="1700" b="1">
              <a:latin typeface="맑은 고딕"/>
            </a:endParaRPr>
          </a:p>
        </p:txBody>
      </p:sp>
      <p:sp>
        <p:nvSpPr>
          <p:cNvPr id="156" name=""/>
          <p:cNvSpPr/>
          <p:nvPr/>
        </p:nvSpPr>
        <p:spPr>
          <a:xfrm>
            <a:off x="7715248" y="2219104"/>
            <a:ext cx="1668720" cy="443023"/>
          </a:xfrm>
          <a:prstGeom prst="rect">
            <a:avLst/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atin typeface="맑은 고딕"/>
              </a:rPr>
              <a:t>LookAheadBuffer</a:t>
            </a:r>
            <a:endParaRPr lang="en-US" altLang="ko-KR" sz="1400" b="1">
              <a:latin typeface="맑은 고딕"/>
            </a:endParaRPr>
          </a:p>
        </p:txBody>
      </p:sp>
      <p:sp>
        <p:nvSpPr>
          <p:cNvPr id="157" name=""/>
          <p:cNvSpPr/>
          <p:nvPr/>
        </p:nvSpPr>
        <p:spPr>
          <a:xfrm>
            <a:off x="5252835" y="1864598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8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58" name=""/>
          <p:cNvSpPr/>
          <p:nvPr/>
        </p:nvSpPr>
        <p:spPr>
          <a:xfrm>
            <a:off x="9184200" y="1888000"/>
            <a:ext cx="609987" cy="498327"/>
          </a:xfrm>
          <a:prstGeom prst="ellipse">
            <a:avLst/>
          </a:prstGeom>
          <a:solidFill>
            <a:schemeClr val="lt1"/>
          </a:solidFill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size</a:t>
            </a:r>
            <a:endParaRPr lang="en-US" altLang="ko-KR" sz="10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= </a:t>
            </a:r>
            <a:r>
              <a:rPr lang="en-US" altLang="ko-KR" sz="1300" b="1">
                <a:solidFill>
                  <a:schemeClr val="dk1"/>
                </a:solidFill>
              </a:rPr>
              <a:t>4</a:t>
            </a:r>
            <a:endParaRPr lang="en-US" altLang="ko-KR" sz="1300" b="1">
              <a:solidFill>
                <a:schemeClr val="dk1"/>
              </a:solidFill>
            </a:endParaRPr>
          </a:p>
        </p:txBody>
      </p:sp>
      <p:sp>
        <p:nvSpPr>
          <p:cNvPr id="183" name="Rectangle 63"/>
          <p:cNvSpPr/>
          <p:nvPr/>
        </p:nvSpPr>
        <p:spPr>
          <a:xfrm>
            <a:off x="4374095" y="6190726"/>
            <a:ext cx="3840239" cy="17342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1756169" y="3744515"/>
            <a:ext cx="6002896" cy="3636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600">
                <a:latin typeface="맑은 고딕"/>
              </a:rPr>
              <a:t>가장 긴 연속하는 공통 문자열</a:t>
            </a:r>
            <a:r>
              <a:rPr lang="en-US" altLang="ko-KR" sz="1500">
                <a:latin typeface="맑은 고딕"/>
              </a:rPr>
              <a:t>(Longest Common Substring)</a:t>
            </a:r>
            <a:r>
              <a:rPr lang="en-US" altLang="ko-KR">
                <a:latin typeface="맑은 고딕"/>
              </a:rPr>
              <a:t> : </a:t>
            </a:r>
            <a:r>
              <a:rPr lang="en-US" altLang="ko-KR" b="1">
                <a:latin typeface="맑은 고딕"/>
              </a:rPr>
              <a:t>ohl</a:t>
            </a:r>
            <a:endParaRPr lang="en-US" altLang="ko-KR" b="1">
              <a:latin typeface="맑은 고딕"/>
            </a:endParaRPr>
          </a:p>
        </p:txBody>
      </p:sp>
      <p:cxnSp>
        <p:nvCxnSpPr>
          <p:cNvPr id="185" name=""/>
          <p:cNvCxnSpPr/>
          <p:nvPr/>
        </p:nvCxnSpPr>
        <p:spPr>
          <a:xfrm>
            <a:off x="7842838" y="3917691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"/>
          <p:cNvSpPr txBox="1"/>
          <p:nvPr/>
        </p:nvSpPr>
        <p:spPr>
          <a:xfrm>
            <a:off x="1763309" y="4368402"/>
            <a:ext cx="7138755" cy="335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>
                <a:latin typeface="맑은 고딕"/>
              </a:rPr>
              <a:t>LookageadBuffer</a:t>
            </a:r>
            <a:r>
              <a:rPr lang="ko-KR" altLang="en-US" sz="1600">
                <a:latin typeface="맑은 고딕"/>
              </a:rPr>
              <a:t>에서 시작한다는 조건을 이용해 </a:t>
            </a:r>
            <a:r>
              <a:rPr lang="en-US" altLang="ko-KR" sz="1600">
                <a:latin typeface="맑은 고딕"/>
              </a:rPr>
              <a:t>LookAheadBuffer </a:t>
            </a:r>
            <a:r>
              <a:rPr lang="ko-KR" altLang="en-US" sz="1600">
                <a:latin typeface="맑은 고딕"/>
              </a:rPr>
              <a:t>이분탐색</a:t>
            </a:r>
            <a:endParaRPr lang="ko-KR" altLang="en-US" sz="1600">
              <a:latin typeface="맑은 고딕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1784740" y="4911327"/>
            <a:ext cx="6564873" cy="335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>
                <a:latin typeface="맑은 고딕"/>
              </a:rPr>
              <a:t>이분탐색한 문자열이 </a:t>
            </a:r>
            <a:r>
              <a:rPr lang="en-US" altLang="ko-KR" sz="1600">
                <a:latin typeface="맑은 고딕"/>
              </a:rPr>
              <a:t>WindowBuffer</a:t>
            </a:r>
            <a:r>
              <a:rPr lang="ko-KR" altLang="en-US" sz="1600">
                <a:latin typeface="맑은 고딕"/>
              </a:rPr>
              <a:t>와 매칭되는지 검사</a:t>
            </a:r>
            <a:r>
              <a:rPr lang="en-US" altLang="ko-KR" sz="1600">
                <a:latin typeface="맑은 고딕"/>
              </a:rPr>
              <a:t>(kmp</a:t>
            </a:r>
            <a:r>
              <a:rPr lang="ko-KR" altLang="en-US" sz="1600">
                <a:latin typeface="맑은 고딕"/>
              </a:rPr>
              <a:t>알고리즘</a:t>
            </a:r>
            <a:r>
              <a:rPr lang="en-US" altLang="ko-KR" sz="1600">
                <a:latin typeface="맑은 고딕"/>
              </a:rPr>
              <a:t>)</a:t>
            </a:r>
            <a:endParaRPr lang="en-US" altLang="ko-KR" sz="1600">
              <a:latin typeface="맑은 고딕"/>
            </a:endParaRPr>
          </a:p>
        </p:txBody>
      </p:sp>
      <p:cxnSp>
        <p:nvCxnSpPr>
          <p:cNvPr id="189" name=""/>
          <p:cNvCxnSpPr/>
          <p:nvPr/>
        </p:nvCxnSpPr>
        <p:spPr>
          <a:xfrm>
            <a:off x="9014413" y="4510622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"/>
          <p:cNvCxnSpPr/>
          <p:nvPr/>
        </p:nvCxnSpPr>
        <p:spPr>
          <a:xfrm>
            <a:off x="8433388" y="5055929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74908" y="3744118"/>
            <a:ext cx="1490867" cy="380999"/>
          </a:xfrm>
          <a:prstGeom prst="rect">
            <a:avLst/>
          </a:prstGeom>
        </p:spPr>
      </p:pic>
      <p:pic>
        <p:nvPicPr>
          <p:cNvPr id="19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5830" y="4341018"/>
            <a:ext cx="1143793" cy="334768"/>
          </a:xfrm>
          <a:prstGeom prst="rect">
            <a:avLst/>
          </a:prstGeom>
        </p:spPr>
      </p:pic>
      <p:pic>
        <p:nvPicPr>
          <p:cNvPr id="19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13850" y="4894262"/>
            <a:ext cx="1396207" cy="355247"/>
          </a:xfrm>
          <a:prstGeom prst="rect">
            <a:avLst/>
          </a:prstGeom>
        </p:spPr>
      </p:pic>
      <p:cxnSp>
        <p:nvCxnSpPr>
          <p:cNvPr id="194" name=""/>
          <p:cNvCxnSpPr/>
          <p:nvPr/>
        </p:nvCxnSpPr>
        <p:spPr>
          <a:xfrm flipV="1">
            <a:off x="4256769" y="5713215"/>
            <a:ext cx="1075455" cy="9565"/>
          </a:xfrm>
          <a:prstGeom prst="straightConnector1">
            <a:avLst/>
          </a:prstGeom>
          <a:ln w="1016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84019" y="5357018"/>
            <a:ext cx="2247900" cy="692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4737735" y="974571"/>
            <a:ext cx="263080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문제점 분석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+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개선 방안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8" name="Rectangle 18"/>
          <p:cNvSpPr/>
          <p:nvPr/>
        </p:nvSpPr>
        <p:spPr>
          <a:xfrm>
            <a:off x="2382155" y="2028749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9" name="Freeform: Shape 46"/>
          <p:cNvSpPr/>
          <p:nvPr/>
        </p:nvSpPr>
        <p:spPr>
          <a:xfrm rot="2700000">
            <a:off x="4152099" y="1605425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0" name="Rectangle 63"/>
          <p:cNvSpPr/>
          <p:nvPr/>
        </p:nvSpPr>
        <p:spPr>
          <a:xfrm>
            <a:off x="3591053" y="5253676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3" name="Rectangle 18"/>
          <p:cNvSpPr/>
          <p:nvPr/>
        </p:nvSpPr>
        <p:spPr>
          <a:xfrm>
            <a:off x="6804856" y="2051343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5" name="Rectangle 63"/>
          <p:cNvSpPr/>
          <p:nvPr/>
        </p:nvSpPr>
        <p:spPr>
          <a:xfrm>
            <a:off x="8013754" y="5276269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6" name=""/>
          <p:cNvSpPr/>
          <p:nvPr/>
        </p:nvSpPr>
        <p:spPr>
          <a:xfrm>
            <a:off x="2637981" y="3005069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메모리 과다 사용</a:t>
            </a:r>
            <a:endParaRPr lang="ko-KR" altLang="en-US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3627251" y="1819052"/>
            <a:ext cx="952899" cy="36026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 i="1"/>
              <a:t>문제점</a:t>
            </a:r>
            <a:endParaRPr lang="ko-KR" altLang="en-US" b="1" i="1"/>
          </a:p>
        </p:txBody>
      </p:sp>
      <p:sp>
        <p:nvSpPr>
          <p:cNvPr id="108" name="Freeform: Shape 46"/>
          <p:cNvSpPr/>
          <p:nvPr/>
        </p:nvSpPr>
        <p:spPr>
          <a:xfrm rot="2700000">
            <a:off x="8623976" y="1624918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7766860" y="1838544"/>
            <a:ext cx="1285168" cy="359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/>
              <a:t>개선 방안</a:t>
            </a:r>
            <a:endParaRPr lang="ko-KR" altLang="en-US" b="1" i="1"/>
          </a:p>
        </p:txBody>
      </p:sp>
      <p:sp>
        <p:nvSpPr>
          <p:cNvPr id="110" name=""/>
          <p:cNvSpPr/>
          <p:nvPr/>
        </p:nvSpPr>
        <p:spPr>
          <a:xfrm>
            <a:off x="2634317" y="4116630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압축 성능 문제</a:t>
            </a:r>
            <a:endParaRPr lang="ko-KR" altLang="en-US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1" name=""/>
          <p:cNvSpPr/>
          <p:nvPr/>
        </p:nvSpPr>
        <p:spPr>
          <a:xfrm>
            <a:off x="7076631" y="3027510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필요할 때마다</a:t>
            </a:r>
            <a:endParaRPr lang="ko-KR" altLang="en-US" sz="1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ko-KR" altLang="en-US" sz="1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파일을 읽어 처리</a:t>
            </a:r>
            <a:endParaRPr lang="ko-KR" altLang="en-US" sz="1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2" name=""/>
          <p:cNvSpPr/>
          <p:nvPr/>
        </p:nvSpPr>
        <p:spPr>
          <a:xfrm>
            <a:off x="7072967" y="4139071"/>
            <a:ext cx="2237267" cy="537165"/>
          </a:xfrm>
          <a:prstGeom prst="foldedCorner">
            <a:avLst>
              <a:gd name="adj" fmla="val 16667"/>
            </a:avLst>
          </a:prstGeom>
          <a:solidFill>
            <a:srgbClr val="d8bee4"/>
          </a:solidFill>
          <a:ln w="25400">
            <a:solidFill>
              <a:srgbClr val="c49d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LZ77 + </a:t>
            </a: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허프만</a:t>
            </a:r>
            <a:endParaRPr lang="ko-KR" altLang="en-US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13" name=""/>
          <p:cNvCxnSpPr/>
          <p:nvPr/>
        </p:nvCxnSpPr>
        <p:spPr>
          <a:xfrm flipV="1">
            <a:off x="5459300" y="3296246"/>
            <a:ext cx="1075455" cy="9565"/>
          </a:xfrm>
          <a:prstGeom prst="straightConnector1">
            <a:avLst/>
          </a:prstGeom>
          <a:ln w="1016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"/>
          <p:cNvCxnSpPr/>
          <p:nvPr/>
        </p:nvCxnSpPr>
        <p:spPr>
          <a:xfrm flipV="1">
            <a:off x="5445179" y="4341199"/>
            <a:ext cx="1075455" cy="9565"/>
          </a:xfrm>
          <a:prstGeom prst="straightConnector1">
            <a:avLst/>
          </a:prstGeom>
          <a:ln w="1016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194" y="910736"/>
            <a:ext cx="1819965" cy="90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프로젝트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평가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/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aphicFrame>
        <p:nvGraphicFramePr>
          <p:cNvPr id="37" name=""/>
          <p:cNvGraphicFramePr>
            <a:graphicFrameLocks noGrp="1"/>
          </p:cNvGraphicFramePr>
          <p:nvPr/>
        </p:nvGraphicFramePr>
        <p:xfrm>
          <a:off x="2378929" y="892959"/>
          <a:ext cx="5163645" cy="5516978"/>
        </p:xfrm>
        <a:graphic>
          <a:graphicData uri="http://schemas.openxmlformats.org/drawingml/2006/table">
            <a:tbl>
              <a:tblPr firstRow="1" bandRow="1"/>
              <a:tblGrid>
                <a:gridCol w="1153753"/>
                <a:gridCol w="4009892"/>
              </a:tblGrid>
              <a:tr h="31844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품질 목표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정의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정확성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사용자가 요구하는 기능을 충족시키는 정도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요구 분석 명세서와 일치하는 정도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신뢰성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사용자가 요구한 기능을 정확하고 일관되게 원하는 정밀도로 수행할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효율성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사용자가 요구하는 기능을 수행하는데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최소의 시간과 기억 용량을 사용하여 요구되는 기능을 수행할 수 있는 정도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무결성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허가받지 않은 사용자가 데이터 접근을 통해 변경을 시도했을 때 보호할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901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소프트웨어를 사용하는 데 있어서 혼란스러워하거나 사용하는 순간에 고민하지 않도록 편리한 기능을 제공하는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유지보수 용이성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프로그램 내에 존재하는 오류를 찾아 수정하고 패치할 때 쉽게 변경할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테스트 용이성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쉽고 철저하게 테스트할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901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유연성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운영 환경의 변화에 따라 새로운 기능을 추가하거나 다른환경에 적용할 수 있게 운용되는 프로그램을 쉽게 수정할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이식성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다른 하드웨어 환경에서도 운용 가능하도록 쉽게 수정하여 이식할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067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재사용성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시스템의 일부나 전체를 다른 애플리케이션에서도 쉽게 사용할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62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상호운용성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한 소프트웨어를 다른 소프트웨어와 쉽게 연계하거나 결합하여 정보를 교환할 수 있는 정도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8" name="TextBox 19"/>
          <p:cNvSpPr txBox="1"/>
          <p:nvPr/>
        </p:nvSpPr>
        <p:spPr>
          <a:xfrm>
            <a:off x="0" y="1835791"/>
            <a:ext cx="1819965" cy="31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latin typeface="Arial"/>
                <a:cs typeface="Arial"/>
              </a:rPr>
              <a:t>-</a:t>
            </a:r>
            <a:r>
              <a:rPr lang="ko-KR" altLang="en-US" sz="1500">
                <a:solidFill>
                  <a:schemeClr val="dk1"/>
                </a:solidFill>
                <a:latin typeface="Arial"/>
                <a:cs typeface="Arial"/>
              </a:rPr>
              <a:t> 품질 목표</a:t>
            </a:r>
            <a:endParaRPr lang="ko-KR" altLang="en-US" sz="1500">
              <a:solidFill>
                <a:schemeClr val="dk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194" y="910736"/>
            <a:ext cx="1819965" cy="90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프로젝트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평가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/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38" name="TextBox 19"/>
          <p:cNvSpPr txBox="1"/>
          <p:nvPr/>
        </p:nvSpPr>
        <p:spPr>
          <a:xfrm>
            <a:off x="0" y="1835791"/>
            <a:ext cx="1819965" cy="31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  <a:latin typeface="Arial"/>
                <a:cs typeface="Arial"/>
              </a:rPr>
              <a:t>-</a:t>
            </a:r>
            <a:r>
              <a:rPr lang="ko-KR" altLang="en-US" sz="1500">
                <a:solidFill>
                  <a:schemeClr val="dk1"/>
                </a:solidFill>
                <a:latin typeface="Arial"/>
                <a:cs typeface="Arial"/>
              </a:rPr>
              <a:t> 프로젝트 평가</a:t>
            </a:r>
            <a:endParaRPr lang="ko-KR" altLang="en-US" sz="1500">
              <a:solidFill>
                <a:schemeClr val="dk1"/>
              </a:solidFill>
              <a:latin typeface="Arial"/>
              <a:cs typeface="Arial"/>
            </a:endParaRPr>
          </a:p>
        </p:txBody>
      </p:sp>
      <p:graphicFrame>
        <p:nvGraphicFramePr>
          <p:cNvPr id="39" name=""/>
          <p:cNvGraphicFramePr>
            <a:graphicFrameLocks noGrp="1"/>
          </p:cNvGraphicFramePr>
          <p:nvPr/>
        </p:nvGraphicFramePr>
        <p:xfrm>
          <a:off x="1942384" y="240340"/>
          <a:ext cx="5903832" cy="6377319"/>
        </p:xfrm>
        <a:graphic>
          <a:graphicData uri="http://schemas.openxmlformats.org/drawingml/2006/table">
            <a:tbl>
              <a:tblPr firstRow="1" bandRow="1"/>
              <a:tblGrid>
                <a:gridCol w="742626"/>
                <a:gridCol w="763625"/>
                <a:gridCol w="1085405"/>
                <a:gridCol w="802165"/>
                <a:gridCol w="837246"/>
                <a:gridCol w="1672762"/>
              </a:tblGrid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대분류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기능</a:t>
                      </a: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/부품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계획사항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(설계/구현/향후)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설계난이도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(상/중/하)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구현난이도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(상/중/하)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83e94">
                        <a:alpha val="100000"/>
                      </a:srgbClr>
                    </a:solidFill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처리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열기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압축될 파일을 불러온다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닫기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파일을 닫는다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삭제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파일을 삭제한다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새 창 띄우기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새로운 프로그램 창을 띄운다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프로그램 종료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프로그램을 종료시킨다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압축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파일을 압축시킨다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압축 해제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파일이 압축파일이라면 압축을 해제시킨다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83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조회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불러온 파일정보를 조회한다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57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추가기능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인코딩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파일 정보를 인코딩 옵션을 사용하여 불러온다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암호화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압축에 암호를 적용해 해제시킬 때 암호를 풀 수 있도록 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506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암호해제 서비스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향후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암호가 걸려있는 파일의 암호 해제 서비스를 제공한다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57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자동번역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중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endParaRPr xmlns:mc="http://schemas.openxmlformats.org/markup-compatibility/2006" xmlns:hp="http://schemas.haansoft.com/office/presentation/8.0" lang="ko-KR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구글</a:t>
                      </a:r>
                      <a:r>
                        <a:rPr xmlns:mc="http://schemas.openxmlformats.org/markup-compatibility/2006" xmlns:hp="http://schemas.haansoft.com/office/presentation/8.0" lang="EN-US" alt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파파고 자동번역 등을 사용해 국제적으로 소프트웨어를 사용할 수 있게 한다</a:t>
                      </a:r>
                      <a:endParaRPr xmlns:mc="http://schemas.openxmlformats.org/markup-compatibility/2006" xmlns:hp="http://schemas.haansoft.com/office/presentation/8.0" lang="EN-US" altLang="en-US" sz="10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-1" y="1758951"/>
            <a:ext cx="12192001" cy="3340098"/>
          </a:xfrm>
          <a:prstGeom prst="rect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731" y="4143"/>
            <a:ext cx="738870" cy="1443657"/>
          </a:xfrm>
          <a:prstGeom prst="rect">
            <a:avLst/>
          </a:prstGeom>
          <a:gradFill flip="none" rotWithShape="1">
            <a:gsLst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757" y="460198"/>
            <a:ext cx="3504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Arial"/>
                <a:cs typeface="Arial"/>
              </a:rPr>
              <a:t>결론</a:t>
            </a:r>
            <a:endParaRPr lang="ko-KR" altLang="en-US" sz="32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86795" y="2923581"/>
            <a:ext cx="2044510" cy="389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함초롬돋움"/>
              </a:rPr>
              <a:t>운영체제 호환성</a:t>
            </a:r>
            <a:endParaRPr lang="ko-KR" altLang="en-US" sz="2000">
              <a:solidFill>
                <a:schemeClr val="bg1"/>
              </a:solidFill>
              <a:latin typeface="함초롬돋움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39253" y="2938783"/>
            <a:ext cx="762487" cy="393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함초롬돋움"/>
              </a:rPr>
              <a:t>LZ77</a:t>
            </a:r>
            <a:endParaRPr lang="en-US" altLang="ko-KR" sz="2000">
              <a:solidFill>
                <a:schemeClr val="bg1"/>
              </a:solidFill>
              <a:latin typeface="함초롬돋움"/>
            </a:endParaRPr>
          </a:p>
        </p:txBody>
      </p:sp>
      <p:grpSp>
        <p:nvGrpSpPr>
          <p:cNvPr id="36" name="Group 35"/>
          <p:cNvGrpSpPr/>
          <p:nvPr/>
        </p:nvGrpSpPr>
        <p:grpSpPr>
          <a:xfrm rot="0">
            <a:off x="7299135" y="2390090"/>
            <a:ext cx="3606013" cy="2189530"/>
            <a:chOff x="648491" y="2506424"/>
            <a:chExt cx="2253862" cy="2517004"/>
          </a:xfrm>
        </p:grpSpPr>
        <p:sp>
          <p:nvSpPr>
            <p:cNvPr id="37" name="Rectangle 36"/>
            <p:cNvSpPr/>
            <p:nvPr/>
          </p:nvSpPr>
          <p:spPr>
            <a:xfrm>
              <a:off x="648491" y="2968416"/>
              <a:ext cx="2253862" cy="2055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-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메모리 문제</a:t>
              </a: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,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압축률 문제 등등 이유 분석 및 해결방안을 도출 하였지만 모두 해결하지 못한 아쉬움</a:t>
              </a:r>
              <a:endParaRPr lang="ko-KR" altLang="en-US" sz="1600">
                <a:solidFill>
                  <a:schemeClr val="bg1"/>
                </a:solidFill>
                <a:latin typeface="함초롬돋움"/>
              </a:endParaRPr>
            </a:p>
            <a:p>
              <a:pPr lvl="0">
                <a:defRPr/>
              </a:pPr>
              <a:endParaRPr lang="ko-KR" altLang="en-US" sz="1600">
                <a:solidFill>
                  <a:schemeClr val="bg1"/>
                </a:solidFill>
                <a:latin typeface="함초롬돋움"/>
              </a:endParaRPr>
            </a:p>
            <a:p>
              <a:pPr lvl="0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-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압축의 기술적</a:t>
              </a:r>
              <a:r>
                <a:rPr lang="en-US" altLang="ko-KR" sz="1600">
                  <a:solidFill>
                    <a:schemeClr val="bg1"/>
                  </a:solidFill>
                  <a:latin typeface="함초롬돋움"/>
                </a:rPr>
                <a:t>,</a:t>
              </a:r>
              <a:r>
                <a:rPr lang="ko-KR" altLang="en-US" sz="1600">
                  <a:solidFill>
                    <a:schemeClr val="bg1"/>
                  </a:solidFill>
                  <a:latin typeface="함초롬돋움"/>
                </a:rPr>
                <a:t> 수학적 원리에 대한 공부와 협업으로 인한 뜻깊은 경험과 시간</a:t>
              </a:r>
              <a:endParaRPr lang="ko-KR" altLang="en-US" sz="1600">
                <a:solidFill>
                  <a:schemeClr val="bg1"/>
                </a:solidFill>
                <a:latin typeface="함초롬돋움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29167" y="2506424"/>
              <a:ext cx="16270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ID" sz="2000">
                <a:solidFill>
                  <a:schemeClr val="bg1"/>
                </a:solidFill>
                <a:latin typeface="함초롬돋움"/>
              </a:endParaRPr>
            </a:p>
          </p:txBody>
        </p:sp>
      </p:grpSp>
      <p:sp>
        <p:nvSpPr>
          <p:cNvPr id="46" name="Freeform 3073"/>
          <p:cNvSpPr>
            <a:spLocks noEditPoints="1"/>
          </p:cNvSpPr>
          <p:nvPr/>
        </p:nvSpPr>
        <p:spPr>
          <a:xfrm>
            <a:off x="1695450" y="2842152"/>
            <a:ext cx="352734" cy="35273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>
              <a:latin typeface="함초롬돋움"/>
            </a:endParaRPr>
          </a:p>
        </p:txBody>
      </p:sp>
      <p:grpSp>
        <p:nvGrpSpPr>
          <p:cNvPr id="47" name="Group 46"/>
          <p:cNvGrpSpPr/>
          <p:nvPr/>
        </p:nvGrpSpPr>
        <p:grpSpPr>
          <a:xfrm rot="0">
            <a:off x="5116725" y="2827719"/>
            <a:ext cx="318993" cy="382369"/>
            <a:chOff x="342900" y="1943100"/>
            <a:chExt cx="239713" cy="287338"/>
          </a:xfrm>
          <a:solidFill>
            <a:srgbClr val="fd03f1"/>
          </a:solidFill>
        </p:grpSpPr>
        <p:sp>
          <p:nvSpPr>
            <p:cNvPr id="48" name="Freeform 1033"/>
            <p:cNvSpPr>
              <a:spLocks noEditPoints="1"/>
            </p:cNvSpPr>
            <p:nvPr/>
          </p:nvSpPr>
          <p:spPr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9" name="Freeform 1034"/>
            <p:cNvSpPr/>
            <p:nvPr/>
          </p:nvSpPr>
          <p:spPr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50" name="Freeform 1035"/>
            <p:cNvSpPr>
              <a:spLocks noEditPoints="1"/>
            </p:cNvSpPr>
            <p:nvPr/>
          </p:nvSpPr>
          <p:spPr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0">
            <a:off x="7348696" y="2347466"/>
            <a:ext cx="354683" cy="313303"/>
            <a:chOff x="7600950" y="779463"/>
            <a:chExt cx="285750" cy="252412"/>
          </a:xfrm>
          <a:solidFill>
            <a:srgbClr val="fd03f1"/>
          </a:solidFill>
        </p:grpSpPr>
        <p:sp>
          <p:nvSpPr>
            <p:cNvPr id="52" name="Freeform 3135"/>
            <p:cNvSpPr/>
            <p:nvPr/>
          </p:nvSpPr>
          <p:spPr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53" name="Freeform 3136"/>
            <p:cNvSpPr>
              <a:spLocks noEditPoints="1"/>
            </p:cNvSpPr>
            <p:nvPr/>
          </p:nvSpPr>
          <p:spPr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31"/>
          <p:cNvSpPr/>
          <p:nvPr/>
        </p:nvSpPr>
        <p:spPr>
          <a:xfrm>
            <a:off x="2065205" y="3429000"/>
            <a:ext cx="1792606" cy="69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bg1"/>
                </a:solidFill>
                <a:latin typeface="함초롬돋움"/>
              </a:rPr>
              <a:t>모든 바이너리</a:t>
            </a:r>
            <a:endParaRPr lang="ko-KR" altLang="en-US" sz="2000">
              <a:solidFill>
                <a:schemeClr val="bg1"/>
              </a:solidFill>
              <a:latin typeface="함초롬돋움"/>
            </a:endParaRPr>
          </a:p>
          <a:p>
            <a:pPr lvl="0" algn="ctr">
              <a:defRPr/>
            </a:pPr>
            <a:r>
              <a:rPr lang="ko-KR" altLang="en-US" sz="2000">
                <a:solidFill>
                  <a:schemeClr val="bg1"/>
                </a:solidFill>
                <a:latin typeface="함초롬돋움"/>
              </a:rPr>
              <a:t>압축</a:t>
            </a:r>
            <a:endParaRPr lang="ko-KR" altLang="en-US" sz="2000">
              <a:solidFill>
                <a:schemeClr val="bg1"/>
              </a:solidFill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2"/>
          <p:cNvSpPr/>
          <p:nvPr/>
        </p:nvSpPr>
        <p:spPr>
          <a:xfrm flipV="1"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181e26">
                  <a:alpha val="72000"/>
                </a:srgbClr>
              </a:gs>
              <a:gs pos="0">
                <a:srgbClr val="181e2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5" name="Rectangle 6"/>
          <p:cNvSpPr/>
          <p:nvPr/>
        </p:nvSpPr>
        <p:spPr>
          <a:xfrm>
            <a:off x="736600" y="923435"/>
            <a:ext cx="8153400" cy="5421217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1" name="텍스트 개체 틀 8"/>
          <p:cNvSpPr txBox="1"/>
          <p:nvPr/>
        </p:nvSpPr>
        <p:spPr>
          <a:xfrm>
            <a:off x="1763257" y="1512288"/>
            <a:ext cx="5388860" cy="4890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CONTENTS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2" name="텍스트 개체 틀 8"/>
          <p:cNvSpPr txBox="1"/>
          <p:nvPr/>
        </p:nvSpPr>
        <p:spPr>
          <a:xfrm>
            <a:off x="1763257" y="2520173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01. </a:t>
            </a:r>
            <a:r>
              <a:rPr lang="ko-KR" altLang="en-US" b="1">
                <a:solidFill>
                  <a:schemeClr val="lt1"/>
                </a:solidFill>
              </a:rPr>
              <a:t>프로젝트 개요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3" name="텍스트 개체 틀 8"/>
          <p:cNvSpPr txBox="1"/>
          <p:nvPr/>
        </p:nvSpPr>
        <p:spPr>
          <a:xfrm>
            <a:off x="1763257" y="3033196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02. </a:t>
            </a:r>
            <a:r>
              <a:rPr lang="ko-KR" altLang="en-US" b="1">
                <a:solidFill>
                  <a:schemeClr val="lt1"/>
                </a:solidFill>
              </a:rPr>
              <a:t>프로젝트 현실적 제한조건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4" name="텍스트 개체 틀 8"/>
          <p:cNvSpPr txBox="1"/>
          <p:nvPr/>
        </p:nvSpPr>
        <p:spPr>
          <a:xfrm>
            <a:off x="1763257" y="3546218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03. </a:t>
            </a:r>
            <a:r>
              <a:rPr lang="ko-KR" altLang="en-US" b="1">
                <a:solidFill>
                  <a:schemeClr val="lt1"/>
                </a:solidFill>
              </a:rPr>
              <a:t>프로젝트 목적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5" name="텍스트 개체 틀 8"/>
          <p:cNvSpPr txBox="1"/>
          <p:nvPr/>
        </p:nvSpPr>
        <p:spPr>
          <a:xfrm>
            <a:off x="1763257" y="4059241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04. </a:t>
            </a:r>
            <a:r>
              <a:rPr lang="ko-KR" altLang="en-US" b="1">
                <a:solidFill>
                  <a:schemeClr val="lt1"/>
                </a:solidFill>
              </a:rPr>
              <a:t>설계 요약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6" name="텍스트 개체 틀 8"/>
          <p:cNvSpPr txBox="1"/>
          <p:nvPr/>
        </p:nvSpPr>
        <p:spPr>
          <a:xfrm>
            <a:off x="1763257" y="4572264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05. </a:t>
            </a:r>
            <a:r>
              <a:rPr lang="ko-KR" altLang="en-US" b="1">
                <a:solidFill>
                  <a:schemeClr val="lt1"/>
                </a:solidFill>
              </a:rPr>
              <a:t>설계 결정의 논의</a:t>
            </a:r>
            <a:endParaRPr lang="ko-KR" altLang="en-US" b="1">
              <a:solidFill>
                <a:schemeClr val="lt1"/>
              </a:solidFill>
            </a:endParaRPr>
          </a:p>
        </p:txBody>
      </p:sp>
      <p:sp>
        <p:nvSpPr>
          <p:cNvPr id="17" name="텍스트 개체 틀 8"/>
          <p:cNvSpPr txBox="1"/>
          <p:nvPr/>
        </p:nvSpPr>
        <p:spPr>
          <a:xfrm>
            <a:off x="1763257" y="5542484"/>
            <a:ext cx="5388860" cy="305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/>
              <a:buNone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돋움"/>
                <a:ea typeface="함초롬돋움"/>
                <a:cs typeface="함초롬돋움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/>
              <a:t>06.</a:t>
            </a:r>
            <a:r>
              <a:rPr lang="ko-KR" altLang="en-US"/>
              <a:t> 결론</a:t>
            </a:r>
            <a:endParaRPr lang="ko-KR" altLang="en-US"/>
          </a:p>
        </p:txBody>
      </p:sp>
      <p:cxnSp>
        <p:nvCxnSpPr>
          <p:cNvPr id="20" name="Straight Connector 5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solidFill>
            <a:srgbClr val="9d5cbb"/>
          </a:solidFill>
          <a:ln>
            <a:solidFill>
              <a:srgbClr val="9d5cbb">
                <a:alpha val="2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  <a:solidFill>
            <a:srgbClr val="9d5cbb"/>
          </a:solidFill>
        </p:grpSpPr>
        <p:cxnSp>
          <p:nvCxnSpPr>
            <p:cNvPr id="22" name="Straight Connector 5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grpFill/>
            <a:ln w="22225">
              <a:solidFill>
                <a:srgbClr val="9d5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grpFill/>
            <a:ln w="22225">
              <a:solidFill>
                <a:srgbClr val="9d5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grpFill/>
            <a:ln w="22225">
              <a:solidFill>
                <a:srgbClr val="9d5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3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27" name="Group 53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28" name="Straight Connector 4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2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54"/>
          <p:cNvGrpSpPr/>
          <p:nvPr/>
        </p:nvGrpSpPr>
        <p:grpSpPr>
          <a:xfrm rot="0">
            <a:off x="11895080" y="3330702"/>
            <a:ext cx="111351" cy="188568"/>
            <a:chOff x="10015538" y="-1152525"/>
            <a:chExt cx="158976" cy="209999"/>
          </a:xfrm>
        </p:grpSpPr>
        <p:cxnSp>
          <p:nvCxnSpPr>
            <p:cNvPr id="31" name="Straight Connector 5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텍스트 개체 틀 8"/>
          <p:cNvSpPr txBox="1"/>
          <p:nvPr/>
        </p:nvSpPr>
        <p:spPr>
          <a:xfrm>
            <a:off x="1773917" y="5088446"/>
            <a:ext cx="5388860" cy="30501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en-US" altLang="ko-KR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06. </a:t>
            </a:r>
            <a:r>
              <a:rPr lang="ko-KR" altLang="en-US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프로젝트 평가</a:t>
            </a:r>
            <a:endParaRPr lang="ko-KR" altLang="en-US" sz="1600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37" name="텍스트 개체 틀 8"/>
          <p:cNvSpPr txBox="1"/>
          <p:nvPr/>
        </p:nvSpPr>
        <p:spPr>
          <a:xfrm>
            <a:off x="1773917" y="5601469"/>
            <a:ext cx="5388860" cy="30501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en-US" altLang="ko-KR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05. </a:t>
            </a:r>
            <a:r>
              <a:rPr lang="ko-KR" altLang="en-US" sz="16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결론</a:t>
            </a:r>
            <a:endParaRPr lang="ko-KR" altLang="en-US" sz="1600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  Description automatically generated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6600" y="923435"/>
            <a:ext cx="8153400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9485" y="1246749"/>
            <a:ext cx="3123480" cy="2094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6600" b="1">
                <a:solidFill>
                  <a:schemeClr val="bg1"/>
                </a:solidFill>
                <a:latin typeface="Arial"/>
                <a:cs typeface="Arial"/>
              </a:rPr>
              <a:t>THANK</a:t>
            </a:r>
            <a:endParaRPr lang="en-US" sz="6600" b="1">
              <a:solidFill>
                <a:schemeClr val="bg1"/>
              </a:solidFill>
              <a:latin typeface="Arial"/>
              <a:cs typeface="Arial"/>
            </a:endParaRPr>
          </a:p>
          <a:p>
            <a:pPr lvl="0">
              <a:defRPr/>
            </a:pPr>
            <a:r>
              <a:rPr lang="en-US" sz="6600">
                <a:solidFill>
                  <a:schemeClr val="bg1"/>
                </a:solidFill>
                <a:latin typeface="Arial"/>
                <a:cs typeface="Arial"/>
              </a:rPr>
              <a:t>YOU</a:t>
            </a:r>
            <a:endParaRPr lang="en-ID" sz="6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Freeform: Shape 11"/>
          <p:cNvSpPr/>
          <p:nvPr/>
        </p:nvSpPr>
        <p:spPr>
          <a:xfrm rot="2700000">
            <a:off x="6341448" y="4850831"/>
            <a:ext cx="1210668" cy="1167255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4" name="Group 1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1871891" y="558800"/>
            <a:ext cx="0" cy="457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5400000">
            <a:off x="11231208" y="5779700"/>
            <a:ext cx="1315159" cy="26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>
                <a:solidFill>
                  <a:schemeClr val="bg1"/>
                </a:solidFill>
                <a:effectLst/>
                <a:latin typeface="Arial"/>
                <a:cs typeface="Arial"/>
              </a:rPr>
              <a:t>명 </a:t>
            </a:r>
            <a:r>
              <a:rPr lang="en-US" altLang="ko-KR" sz="1200" b="0" i="0">
                <a:solidFill>
                  <a:schemeClr val="bg1"/>
                </a:solidFill>
                <a:effectLst/>
                <a:latin typeface="Arial"/>
                <a:cs typeface="Arial"/>
              </a:rPr>
              <a:t>ZIP</a:t>
            </a:r>
            <a:endParaRPr lang="en-US" altLang="ko-KR" sz="1200" b="0" i="0">
              <a:solidFill>
                <a:schemeClr val="bg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4" name="Picture 60" descr="A person wearing a suit and tie  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61028" y="1438338"/>
            <a:ext cx="3981323" cy="3981323"/>
          </a:xfrm>
          <a:prstGeom prst="rect">
            <a:avLst/>
          </a:prstGeom>
          <a:effectLst>
            <a:outerShdw blurRad="228600" dist="38100" dir="10800000" sx="102000" sy="102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프로젝트 개요</a:t>
            </a:r>
            <a:endParaRPr kumimoji="0" lang="ko-KR" altLang="en-US" sz="28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25063" y="2297947"/>
            <a:ext cx="2360745" cy="664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목적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036149" y="3487609"/>
            <a:ext cx="1938573" cy="731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GUI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기반 바이너리 파일 압축</a:t>
            </a:r>
            <a:endParaRPr kumimoji="0" lang="ko-KR" altLang="en-US" sz="12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218" name="Group 217"/>
          <p:cNvGrpSpPr/>
          <p:nvPr/>
        </p:nvGrpSpPr>
        <p:grpSpPr>
          <a:xfrm rot="0">
            <a:off x="753016" y="2090288"/>
            <a:ext cx="2504839" cy="3373586"/>
            <a:chOff x="600617" y="1217205"/>
            <a:chExt cx="2504839" cy="3373586"/>
          </a:xfrm>
        </p:grpSpPr>
        <p:sp>
          <p:nvSpPr>
            <p:cNvPr id="13" name="Rectangle 12"/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3516355" y="2297945"/>
            <a:ext cx="2153840" cy="664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주안점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95979" y="3487609"/>
            <a:ext cx="1938573" cy="10939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압축 알고리즘 탐구</a:t>
            </a:r>
            <a:endParaRPr kumimoji="0" lang="ko-KR" altLang="en-US" sz="12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  <a:p>
            <a:pPr marL="285750" marR="0" lvl="0" indent="-28575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알고리즘 평가와 개선 여부 탐구</a:t>
            </a:r>
            <a:endParaRPr kumimoji="0" lang="ko-KR" altLang="en-US" sz="12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216" name="Group 215"/>
          <p:cNvGrpSpPr/>
          <p:nvPr/>
        </p:nvGrpSpPr>
        <p:grpSpPr>
          <a:xfrm rot="0">
            <a:off x="3340856" y="2090288"/>
            <a:ext cx="2504839" cy="3373586"/>
            <a:chOff x="3188457" y="1217205"/>
            <a:chExt cx="2504839" cy="3373586"/>
          </a:xfrm>
        </p:grpSpPr>
        <p:sp>
          <p:nvSpPr>
            <p:cNvPr id="166" name="Rectangle 165"/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6096000" y="2293902"/>
            <a:ext cx="2214068" cy="6666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팀구성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47453" y="3101613"/>
            <a:ext cx="2330399" cy="327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1100" i="1" u="none" strike="noStrike" kern="1200" cap="none" spc="0" normalizeH="0" baseline="0">
                <a:effectLst/>
                <a:uLnTx/>
                <a:uFillTx/>
                <a:latin typeface="맑은 고딕"/>
                <a:ea typeface="맑은 고딕"/>
                <a:cs typeface="함초롬돋움"/>
              </a:rPr>
              <a:t>설계추진 및 지원 주체와 사용자 및 기타 관련자 목록</a:t>
            </a:r>
            <a:endParaRPr kumimoji="0" lang="en-US" sz="1100" i="1" u="none" strike="noStrike" kern="1200" cap="none" spc="0" normalizeH="0" baseline="0">
              <a:effectLst/>
              <a:uLnTx/>
              <a:uFillTx/>
              <a:latin typeface="맑은 고딕"/>
              <a:ea typeface="맑은 고딕"/>
              <a:cs typeface="함초롬돋움"/>
            </a:endParaRPr>
          </a:p>
        </p:txBody>
      </p:sp>
      <p:grpSp>
        <p:nvGrpSpPr>
          <p:cNvPr id="215" name="Group 214"/>
          <p:cNvGrpSpPr/>
          <p:nvPr/>
        </p:nvGrpSpPr>
        <p:grpSpPr>
          <a:xfrm rot="0">
            <a:off x="5928695" y="2090288"/>
            <a:ext cx="2504839" cy="3373586"/>
            <a:chOff x="5776296" y="1217205"/>
            <a:chExt cx="2504839" cy="3373586"/>
          </a:xfrm>
        </p:grpSpPr>
        <p:sp>
          <p:nvSpPr>
            <p:cNvPr id="167" name="Rectangle 166"/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 rot="0">
            <a:off x="8539020" y="2090288"/>
            <a:ext cx="3134032" cy="3373586"/>
            <a:chOff x="8575598" y="1339841"/>
            <a:chExt cx="2988302" cy="3373586"/>
          </a:xfrm>
        </p:grpSpPr>
        <p:sp>
          <p:nvSpPr>
            <p:cNvPr id="171" name="Rectangle 170"/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04111" y="2312461"/>
            <a:ext cx="3003850" cy="608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프로젝트</a:t>
            </a:r>
            <a:endParaRPr kumimoji="0" lang="ko-KR" altLang="en-US" sz="40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123" name="Group 122"/>
          <p:cNvGrpSpPr/>
          <p:nvPr/>
        </p:nvGrpSpPr>
        <p:grpSpPr>
          <a:xfrm rot="0">
            <a:off x="9406429" y="2985251"/>
            <a:ext cx="1394505" cy="1320877"/>
            <a:chOff x="5232563" y="1693503"/>
            <a:chExt cx="1726417" cy="1635263"/>
          </a:xfrm>
        </p:grpSpPr>
        <p:sp>
          <p:nvSpPr>
            <p:cNvPr id="124" name="Freeform 84"/>
            <p:cNvSpPr/>
            <p:nvPr/>
          </p:nvSpPr>
          <p:spPr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5" name="Freeform 85"/>
            <p:cNvSpPr/>
            <p:nvPr/>
          </p:nvSpPr>
          <p:spPr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quadBezTo>
                    <a:pt x="1715" y="869"/>
                    <a:pt x="1715" y="869"/>
                  </a:quad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quadBezTo>
                    <a:pt x="1727" y="869"/>
                    <a:pt x="1727" y="869"/>
                  </a:quadBezTo>
                  <a:quadBezTo>
                    <a:pt x="1739" y="869"/>
                    <a:pt x="1739" y="869"/>
                  </a:quad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quadBezTo>
                    <a:pt x="1727" y="869"/>
                    <a:pt x="1727" y="869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6" name="Freeform 86"/>
            <p:cNvSpPr/>
            <p:nvPr/>
          </p:nvSpPr>
          <p:spPr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7" name="Freeform 87"/>
            <p:cNvSpPr/>
            <p:nvPr/>
          </p:nvSpPr>
          <p:spPr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quadBezTo>
                    <a:pt x="1449" y="736"/>
                    <a:pt x="1449" y="736"/>
                  </a:quad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quadBezTo>
                    <a:pt x="1461" y="736"/>
                    <a:pt x="1461" y="736"/>
                  </a:quadBezTo>
                  <a:quadBezTo>
                    <a:pt x="1473" y="736"/>
                    <a:pt x="1473" y="736"/>
                  </a:quad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quadBezTo>
                    <a:pt x="1461" y="736"/>
                    <a:pt x="1461" y="736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8" name="Freeform 88"/>
            <p:cNvSpPr/>
            <p:nvPr/>
          </p:nvSpPr>
          <p:spPr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quadBezTo>
                    <a:pt x="1053" y="0"/>
                    <a:pt x="1053" y="0"/>
                  </a:quadBezTo>
                </a:path>
              </a:pathLst>
            </a:custGeom>
            <a:solidFill>
              <a:srgbClr val="afdaf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29" name="Freeform 89"/>
            <p:cNvSpPr/>
            <p:nvPr/>
          </p:nvSpPr>
          <p:spPr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quadBezTo>
                    <a:pt x="1058" y="4"/>
                    <a:pt x="1058" y="4"/>
                  </a:quad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quadBezTo>
                    <a:pt x="13" y="12"/>
                    <a:pt x="13" y="12"/>
                  </a:quadBezTo>
                  <a:quadBezTo>
                    <a:pt x="13" y="24"/>
                    <a:pt x="13" y="24"/>
                  </a:quadBezTo>
                  <a:quadBezTo>
                    <a:pt x="1066" y="24"/>
                    <a:pt x="1066" y="24"/>
                  </a:quadBezTo>
                  <a:quadBezTo>
                    <a:pt x="1066" y="12"/>
                    <a:pt x="1066" y="12"/>
                  </a:quadBezTo>
                  <a:quadBezTo>
                    <a:pt x="1058" y="4"/>
                    <a:pt x="1058" y="4"/>
                  </a:quadBezTo>
                  <a:quadBezTo>
                    <a:pt x="1066" y="12"/>
                    <a:pt x="1066" y="12"/>
                  </a:quadBezTo>
                  <a:quadBezTo>
                    <a:pt x="1066" y="0"/>
                    <a:pt x="1066" y="0"/>
                  </a:quadBezTo>
                  <a:quadBezTo>
                    <a:pt x="13" y="0"/>
                    <a:pt x="13" y="0"/>
                  </a:quad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quadBezTo>
                    <a:pt x="1066" y="12"/>
                    <a:pt x="1066" y="12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0" name="Freeform 90"/>
            <p:cNvSpPr/>
            <p:nvPr/>
          </p:nvSpPr>
          <p:spPr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1" name="Freeform 91"/>
            <p:cNvSpPr/>
            <p:nvPr/>
          </p:nvSpPr>
          <p:spPr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quadBezTo>
                    <a:pt x="48" y="24"/>
                    <a:pt x="48" y="24"/>
                  </a:quadBezTo>
                  <a:quadBezTo>
                    <a:pt x="250" y="24"/>
                    <a:pt x="250" y="24"/>
                  </a:quadBezTo>
                  <a:quadBezTo>
                    <a:pt x="281" y="170"/>
                    <a:pt x="281" y="170"/>
                  </a:quadBezTo>
                  <a:quadBezTo>
                    <a:pt x="27" y="170"/>
                    <a:pt x="27" y="170"/>
                  </a:quadBezTo>
                  <a:quadBezTo>
                    <a:pt x="60" y="14"/>
                    <a:pt x="60" y="14"/>
                  </a:quadBezTo>
                  <a:quadBezTo>
                    <a:pt x="48" y="12"/>
                    <a:pt x="48" y="12"/>
                  </a:quadBezTo>
                  <a:quadBezTo>
                    <a:pt x="48" y="24"/>
                    <a:pt x="48" y="24"/>
                  </a:quadBezTo>
                  <a:quadBezTo>
                    <a:pt x="48" y="12"/>
                    <a:pt x="48" y="12"/>
                  </a:quadBezTo>
                  <a:quadBezTo>
                    <a:pt x="36" y="9"/>
                    <a:pt x="36" y="9"/>
                  </a:quadBezTo>
                  <a:quadBezTo>
                    <a:pt x="0" y="179"/>
                    <a:pt x="0" y="179"/>
                  </a:quad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quadBezTo>
                    <a:pt x="296" y="194"/>
                    <a:pt x="296" y="194"/>
                  </a:quad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quadBezTo>
                    <a:pt x="272" y="9"/>
                    <a:pt x="272" y="9"/>
                  </a:quadBezTo>
                  <a:cubicBezTo>
                    <a:pt x="271" y="4"/>
                    <a:pt x="266" y="0"/>
                    <a:pt x="260" y="0"/>
                  </a:cubicBezTo>
                  <a:quadBezTo>
                    <a:pt x="48" y="0"/>
                    <a:pt x="48" y="0"/>
                  </a:quad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2" name="Freeform 92"/>
            <p:cNvSpPr/>
            <p:nvPr/>
          </p:nvSpPr>
          <p:spPr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quadBezTo>
                    <a:pt x="1265" y="832"/>
                    <a:pt x="1265" y="832"/>
                  </a:quadBezTo>
                  <a:cubicBezTo>
                    <a:pt x="1265" y="875"/>
                    <a:pt x="1230" y="910"/>
                    <a:pt x="1187" y="910"/>
                  </a:cubicBezTo>
                  <a:quadBezTo>
                    <a:pt x="78" y="910"/>
                    <a:pt x="78" y="910"/>
                  </a:quadBezTo>
                  <a:cubicBezTo>
                    <a:pt x="35" y="910"/>
                    <a:pt x="0" y="875"/>
                    <a:pt x="0" y="832"/>
                  </a:cubicBezTo>
                  <a:quadBezTo>
                    <a:pt x="0" y="78"/>
                    <a:pt x="0" y="78"/>
                  </a:quadBezTo>
                  <a:cubicBezTo>
                    <a:pt x="0" y="35"/>
                    <a:pt x="35" y="0"/>
                    <a:pt x="78" y="0"/>
                  </a:cubicBezTo>
                  <a:quadBezTo>
                    <a:pt x="1187" y="0"/>
                    <a:pt x="1187" y="0"/>
                  </a:quad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3" name="Freeform 93"/>
            <p:cNvSpPr/>
            <p:nvPr/>
          </p:nvSpPr>
          <p:spPr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quadBezTo>
                    <a:pt x="1265" y="90"/>
                    <a:pt x="1265" y="90"/>
                  </a:quadBezTo>
                  <a:quadBezTo>
                    <a:pt x="1265" y="844"/>
                    <a:pt x="1265" y="844"/>
                  </a:quad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quadBezTo>
                    <a:pt x="90" y="910"/>
                    <a:pt x="90" y="910"/>
                  </a:quad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quadBezTo>
                    <a:pt x="24" y="90"/>
                    <a:pt x="24" y="90"/>
                  </a:quad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quadBezTo>
                    <a:pt x="1199" y="24"/>
                    <a:pt x="1199" y="24"/>
                  </a:quad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quadBezTo>
                    <a:pt x="1277" y="90"/>
                    <a:pt x="1277" y="90"/>
                  </a:quadBezTo>
                  <a:quadBezTo>
                    <a:pt x="1289" y="90"/>
                    <a:pt x="1289" y="90"/>
                  </a:quad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quadBezTo>
                    <a:pt x="90" y="0"/>
                    <a:pt x="90" y="0"/>
                  </a:quad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quadBezTo>
                    <a:pt x="0" y="844"/>
                    <a:pt x="0" y="844"/>
                  </a:quad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quadBezTo>
                    <a:pt x="1199" y="934"/>
                    <a:pt x="1199" y="934"/>
                  </a:quad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quadBezTo>
                    <a:pt x="1289" y="90"/>
                    <a:pt x="1289" y="90"/>
                  </a:quadBezTo>
                  <a:quadBezTo>
                    <a:pt x="1277" y="90"/>
                    <a:pt x="1277" y="90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4" name="Freeform 96"/>
            <p:cNvSpPr/>
            <p:nvPr/>
          </p:nvSpPr>
          <p:spPr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quadBezTo>
                    <a:pt x="1265" y="92"/>
                    <a:pt x="1265" y="92"/>
                  </a:quadBezTo>
                  <a:cubicBezTo>
                    <a:pt x="1265" y="135"/>
                    <a:pt x="1230" y="170"/>
                    <a:pt x="1187" y="170"/>
                  </a:cubicBezTo>
                  <a:quadBezTo>
                    <a:pt x="78" y="170"/>
                    <a:pt x="78" y="170"/>
                  </a:quadBezTo>
                  <a:cubicBezTo>
                    <a:pt x="35" y="170"/>
                    <a:pt x="0" y="135"/>
                    <a:pt x="0" y="92"/>
                  </a:cubicBezTo>
                  <a:quadBezTo>
                    <a:pt x="0" y="0"/>
                    <a:pt x="0" y="0"/>
                  </a:quadBezTo>
                  <a:quadBezTo>
                    <a:pt x="1265" y="0"/>
                    <a:pt x="1265" y="0"/>
                  </a:quad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5" name="Freeform 97"/>
            <p:cNvSpPr/>
            <p:nvPr/>
          </p:nvSpPr>
          <p:spPr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quadBezTo>
                    <a:pt x="1265" y="12"/>
                    <a:pt x="1265" y="12"/>
                  </a:quadBezTo>
                  <a:quadBezTo>
                    <a:pt x="1265" y="104"/>
                    <a:pt x="1265" y="104"/>
                  </a:quad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quadBezTo>
                    <a:pt x="90" y="170"/>
                    <a:pt x="90" y="170"/>
                  </a:quad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quadBezTo>
                    <a:pt x="24" y="24"/>
                    <a:pt x="24" y="24"/>
                  </a:quadBezTo>
                  <a:quadBezTo>
                    <a:pt x="1277" y="24"/>
                    <a:pt x="1277" y="24"/>
                  </a:quadBezTo>
                  <a:quadBezTo>
                    <a:pt x="1277" y="12"/>
                    <a:pt x="1277" y="12"/>
                  </a:quadBezTo>
                  <a:quadBezTo>
                    <a:pt x="1265" y="12"/>
                    <a:pt x="1265" y="12"/>
                  </a:quadBezTo>
                  <a:quadBezTo>
                    <a:pt x="1277" y="12"/>
                    <a:pt x="1277" y="12"/>
                  </a:quadBezTo>
                  <a:quadBezTo>
                    <a:pt x="1277" y="0"/>
                    <a:pt x="1277" y="0"/>
                  </a:quadBezTo>
                  <a:quadBezTo>
                    <a:pt x="12" y="0"/>
                    <a:pt x="12" y="0"/>
                  </a:quad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quadBezTo>
                    <a:pt x="0" y="104"/>
                    <a:pt x="0" y="104"/>
                  </a:quad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quadBezTo>
                    <a:pt x="1199" y="194"/>
                    <a:pt x="1199" y="194"/>
                  </a:quad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quadBezTo>
                    <a:pt x="1289" y="12"/>
                    <a:pt x="1289" y="12"/>
                  </a:quad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quadBezTo>
                    <a:pt x="1277" y="12"/>
                    <a:pt x="1277" y="12"/>
                  </a:quadBezTo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6" name="Oval 98"/>
            <p:cNvSpPr>
              <a:spLocks noChangeArrowheads="1"/>
            </p:cNvSpPr>
            <p:nvPr/>
          </p:nvSpPr>
          <p:spPr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7" name="Rectangle 107"/>
            <p:cNvSpPr>
              <a:spLocks noChangeArrowheads="1"/>
            </p:cNvSpPr>
            <p:nvPr/>
          </p:nvSpPr>
          <p:spPr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8" name="Freeform 108"/>
            <p:cNvSpPr/>
            <p:nvPr/>
          </p:nvSpPr>
          <p:spPr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quadBezTo>
                    <a:pt x="454" y="48"/>
                    <a:pt x="454" y="48"/>
                  </a:quadBezTo>
                  <a:quadBezTo>
                    <a:pt x="24" y="48"/>
                    <a:pt x="24" y="48"/>
                  </a:quadBezTo>
                  <a:quadBezTo>
                    <a:pt x="24" y="24"/>
                    <a:pt x="24" y="24"/>
                  </a:quadBezTo>
                  <a:quadBezTo>
                    <a:pt x="442" y="24"/>
                    <a:pt x="442" y="24"/>
                  </a:quadBezTo>
                  <a:quadBezTo>
                    <a:pt x="442" y="60"/>
                    <a:pt x="442" y="60"/>
                  </a:quadBezTo>
                  <a:quadBezTo>
                    <a:pt x="454" y="60"/>
                    <a:pt x="454" y="60"/>
                  </a:quadBezTo>
                  <a:quadBezTo>
                    <a:pt x="454" y="48"/>
                    <a:pt x="454" y="48"/>
                  </a:quadBezTo>
                  <a:quadBezTo>
                    <a:pt x="454" y="60"/>
                    <a:pt x="454" y="60"/>
                  </a:quadBezTo>
                  <a:quadBezTo>
                    <a:pt x="466" y="60"/>
                    <a:pt x="466" y="60"/>
                  </a:quadBezTo>
                  <a:quadBezTo>
                    <a:pt x="466" y="12"/>
                    <a:pt x="466" y="12"/>
                  </a:quad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quadBezTo>
                    <a:pt x="12" y="0"/>
                    <a:pt x="12" y="0"/>
                  </a:quad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quadBezTo>
                    <a:pt x="0" y="60"/>
                    <a:pt x="0" y="60"/>
                  </a:quad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quadBezTo>
                    <a:pt x="454" y="72"/>
                    <a:pt x="454" y="72"/>
                  </a:quad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39" name="Freeform 109"/>
            <p:cNvSpPr/>
            <p:nvPr/>
          </p:nvSpPr>
          <p:spPr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0" name="Freeform 110"/>
            <p:cNvSpPr/>
            <p:nvPr/>
          </p:nvSpPr>
          <p:spPr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1" name="Freeform 111"/>
            <p:cNvSpPr/>
            <p:nvPr/>
          </p:nvSpPr>
          <p:spPr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quadBezTo>
                    <a:pt x="329" y="60"/>
                    <a:pt x="329" y="60"/>
                  </a:quadBezTo>
                  <a:quadBezTo>
                    <a:pt x="329" y="60"/>
                    <a:pt x="329" y="60"/>
                  </a:quad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quadBezTo>
                    <a:pt x="58" y="150"/>
                    <a:pt x="58" y="150"/>
                  </a:quadBezTo>
                  <a:cubicBezTo>
                    <a:pt x="30" y="189"/>
                    <a:pt x="10" y="235"/>
                    <a:pt x="0" y="283"/>
                  </a:cubicBezTo>
                  <a:quadBezTo>
                    <a:pt x="206" y="283"/>
                    <a:pt x="206" y="283"/>
                  </a:quad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2" name="Freeform 112"/>
            <p:cNvSpPr/>
            <p:nvPr/>
          </p:nvSpPr>
          <p:spPr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quadBezTo>
                    <a:pt x="201" y="283"/>
                    <a:pt x="201" y="283"/>
                  </a:quad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quadBezTo>
                    <a:pt x="0" y="459"/>
                    <a:pt x="0" y="459"/>
                  </a:quad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3" name="Freeform 113"/>
            <p:cNvSpPr/>
            <p:nvPr/>
          </p:nvSpPr>
          <p:spPr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quadBezTo>
                    <a:pt x="2" y="0"/>
                    <a:pt x="2" y="0"/>
                  </a:quad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4" name="Freeform 114"/>
            <p:cNvSpPr>
              <a:spLocks noEditPoints="1"/>
            </p:cNvSpPr>
            <p:nvPr/>
          </p:nvSpPr>
          <p:spPr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quadBezTo>
                    <a:pt x="207" y="4"/>
                    <a:pt x="207" y="4"/>
                  </a:quadBezTo>
                  <a:quadBezTo>
                    <a:pt x="215" y="12"/>
                    <a:pt x="215" y="12"/>
                  </a:quadBezTo>
                  <a:moveTo>
                    <a:pt x="215" y="0"/>
                  </a:moveTo>
                  <a:quadBezTo>
                    <a:pt x="215" y="0"/>
                    <a:pt x="215" y="0"/>
                  </a:quadBezTo>
                  <a:quadBezTo>
                    <a:pt x="210" y="0"/>
                    <a:pt x="210" y="0"/>
                  </a:quadBezTo>
                  <a:quadBezTo>
                    <a:pt x="4" y="0"/>
                    <a:pt x="4" y="0"/>
                  </a:quadBezTo>
                  <a:cubicBezTo>
                    <a:pt x="3" y="8"/>
                    <a:pt x="2" y="16"/>
                    <a:pt x="0" y="24"/>
                  </a:cubicBezTo>
                  <a:quadBezTo>
                    <a:pt x="187" y="24"/>
                    <a:pt x="187" y="24"/>
                  </a:quad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5" name="Freeform 115"/>
            <p:cNvSpPr/>
            <p:nvPr/>
          </p:nvSpPr>
          <p:spPr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quadBezTo>
                    <a:pt x="163" y="124"/>
                    <a:pt x="163" y="124"/>
                  </a:quad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quadBezTo>
                    <a:pt x="229" y="0"/>
                    <a:pt x="229" y="0"/>
                  </a:quadBezTo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6" name="Freeform 116"/>
            <p:cNvSpPr/>
            <p:nvPr/>
          </p:nvSpPr>
          <p:spPr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quadBezTo>
                    <a:pt x="247" y="60"/>
                    <a:pt x="247" y="60"/>
                  </a:quad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quadBezTo>
                    <a:pt x="18" y="126"/>
                    <a:pt x="18" y="126"/>
                  </a:quadBezTo>
                  <a:cubicBezTo>
                    <a:pt x="12" y="134"/>
                    <a:pt x="6" y="142"/>
                    <a:pt x="0" y="150"/>
                  </a:cubicBezTo>
                  <a:quadBezTo>
                    <a:pt x="181" y="150"/>
                    <a:pt x="181" y="150"/>
                  </a:quad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quadBezTo>
                    <a:pt x="271" y="60"/>
                    <a:pt x="271" y="60"/>
                  </a:quadBezTo>
                  <a:quadBezTo>
                    <a:pt x="271" y="0"/>
                    <a:pt x="271" y="0"/>
                  </a:quadBezTo>
                </a:path>
              </a:pathLst>
            </a:custGeom>
            <a:solidFill>
              <a:srgbClr val="6fb7f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7" name="Oval 117"/>
            <p:cNvSpPr>
              <a:spLocks noChangeArrowheads="1"/>
            </p:cNvSpPr>
            <p:nvPr/>
          </p:nvSpPr>
          <p:spPr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8" name="Freeform 118"/>
            <p:cNvSpPr/>
            <p:nvPr/>
          </p:nvSpPr>
          <p:spPr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49" name="Freeform 119"/>
            <p:cNvSpPr/>
            <p:nvPr/>
          </p:nvSpPr>
          <p:spPr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quadBezTo>
                    <a:pt x="571" y="297"/>
                    <a:pt x="571" y="297"/>
                  </a:quad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quadBezTo>
                    <a:pt x="583" y="297"/>
                    <a:pt x="583" y="297"/>
                  </a:quadBezTo>
                  <a:quadBezTo>
                    <a:pt x="595" y="297"/>
                    <a:pt x="595" y="297"/>
                  </a:quad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 rot="0"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/>
              <p:cNvSpPr/>
              <p:nvPr/>
            </p:nvSpPr>
            <p:spPr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9" name="Freeform 234"/>
              <p:cNvSpPr/>
              <p:nvPr/>
            </p:nvSpPr>
            <p:spPr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60" name="Oval 235"/>
              <p:cNvSpPr>
                <a:spLocks noChangeArrowheads="1"/>
              </p:cNvSpPr>
              <p:nvPr/>
            </p:nvSpPr>
            <p:spPr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61" name="Freeform 236"/>
              <p:cNvSpPr/>
              <p:nvPr/>
            </p:nvSpPr>
            <p:spPr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quadBezTo>
                      <a:pt x="84" y="131"/>
                      <a:pt x="84" y="131"/>
                    </a:quadBezTo>
                    <a:quadBezTo>
                      <a:pt x="47" y="157"/>
                      <a:pt x="47" y="157"/>
                    </a:quad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quadBezTo>
                      <a:pt x="43" y="101"/>
                      <a:pt x="43" y="101"/>
                    </a:quadBezTo>
                    <a:quadBezTo>
                      <a:pt x="6" y="74"/>
                      <a:pt x="6" y="74"/>
                    </a:quad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quadBezTo>
                      <a:pt x="59" y="52"/>
                      <a:pt x="59" y="52"/>
                    </a:quadBezTo>
                    <a:quadBezTo>
                      <a:pt x="73" y="9"/>
                      <a:pt x="73" y="9"/>
                    </a:quad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quadBezTo>
                      <a:pt x="110" y="52"/>
                      <a:pt x="110" y="52"/>
                    </a:quadBezTo>
                    <a:quadBezTo>
                      <a:pt x="156" y="52"/>
                      <a:pt x="156" y="52"/>
                    </a:quad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quadBezTo>
                      <a:pt x="126" y="101"/>
                      <a:pt x="126" y="101"/>
                    </a:quadBezTo>
                    <a:quadBezTo>
                      <a:pt x="140" y="144"/>
                      <a:pt x="140" y="144"/>
                    </a:quad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62" name="Freeform 237"/>
              <p:cNvSpPr>
                <a:spLocks noEditPoints="1"/>
              </p:cNvSpPr>
              <p:nvPr/>
            </p:nvSpPr>
            <p:spPr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quadBezTo>
                      <a:pt x="114" y="76"/>
                      <a:pt x="114" y="76"/>
                    </a:quadBezTo>
                    <a:quadBezTo>
                      <a:pt x="169" y="76"/>
                      <a:pt x="169" y="76"/>
                    </a:quadBezTo>
                    <a:quadBezTo>
                      <a:pt x="125" y="108"/>
                      <a:pt x="125" y="108"/>
                    </a:quadBezTo>
                    <a:quadBezTo>
                      <a:pt x="141" y="160"/>
                      <a:pt x="141" y="160"/>
                    </a:quadBezTo>
                    <a:quadBezTo>
                      <a:pt x="97" y="128"/>
                      <a:pt x="97" y="128"/>
                    </a:quadBezTo>
                    <a:quadBezTo>
                      <a:pt x="53" y="160"/>
                      <a:pt x="53" y="160"/>
                    </a:quadBezTo>
                    <a:quadBezTo>
                      <a:pt x="70" y="108"/>
                      <a:pt x="70" y="108"/>
                    </a:quadBezTo>
                    <a:quadBezTo>
                      <a:pt x="26" y="76"/>
                      <a:pt x="26" y="76"/>
                    </a:quadBezTo>
                    <a:quadBezTo>
                      <a:pt x="81" y="76"/>
                      <a:pt x="81" y="76"/>
                    </a:quadBezTo>
                    <a:quadBezTo>
                      <a:pt x="97" y="24"/>
                      <a:pt x="97" y="24"/>
                    </a:quadBezTo>
                    <a:moveTo>
                      <a:pt x="169" y="76"/>
                    </a:moveTo>
                    <a:quadBezTo>
                      <a:pt x="169" y="76"/>
                      <a:pt x="169" y="76"/>
                    </a:quad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quadBezTo>
                      <a:pt x="63" y="52"/>
                      <a:pt x="63" y="52"/>
                    </a:quadBezTo>
                    <a:quadBezTo>
                      <a:pt x="26" y="52"/>
                      <a:pt x="26" y="52"/>
                    </a:quad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quadBezTo>
                      <a:pt x="42" y="117"/>
                      <a:pt x="42" y="117"/>
                    </a:quadBezTo>
                    <a:quadBezTo>
                      <a:pt x="31" y="152"/>
                      <a:pt x="31" y="152"/>
                    </a:quad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quadBezTo>
                      <a:pt x="97" y="157"/>
                      <a:pt x="97" y="157"/>
                    </a:quadBezTo>
                    <a:quadBezTo>
                      <a:pt x="127" y="179"/>
                      <a:pt x="127" y="179"/>
                    </a:quad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quadBezTo>
                      <a:pt x="153" y="117"/>
                      <a:pt x="153" y="117"/>
                    </a:quadBezTo>
                    <a:quadBezTo>
                      <a:pt x="182" y="96"/>
                      <a:pt x="182" y="96"/>
                    </a:quad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quadBezTo>
                      <a:pt x="169" y="52"/>
                      <a:pt x="169" y="52"/>
                    </a:quadBezTo>
                    <a:quadBezTo>
                      <a:pt x="132" y="52"/>
                      <a:pt x="132" y="52"/>
                    </a:quadBezTo>
                    <a:quadBezTo>
                      <a:pt x="120" y="17"/>
                      <a:pt x="120" y="17"/>
                    </a:quad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/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 rot="0"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/>
              <p:cNvSpPr/>
              <p:nvPr/>
            </p:nvSpPr>
            <p:spPr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4" name="Freeform 234"/>
              <p:cNvSpPr/>
              <p:nvPr/>
            </p:nvSpPr>
            <p:spPr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5" name="Oval 235"/>
              <p:cNvSpPr>
                <a:spLocks noChangeArrowheads="1"/>
              </p:cNvSpPr>
              <p:nvPr/>
            </p:nvSpPr>
            <p:spPr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6" name="Freeform 236"/>
              <p:cNvSpPr/>
              <p:nvPr/>
            </p:nvSpPr>
            <p:spPr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quadBezTo>
                      <a:pt x="84" y="131"/>
                      <a:pt x="84" y="131"/>
                    </a:quadBezTo>
                    <a:quadBezTo>
                      <a:pt x="47" y="157"/>
                      <a:pt x="47" y="157"/>
                    </a:quad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quadBezTo>
                      <a:pt x="43" y="101"/>
                      <a:pt x="43" y="101"/>
                    </a:quadBezTo>
                    <a:quadBezTo>
                      <a:pt x="6" y="74"/>
                      <a:pt x="6" y="74"/>
                    </a:quad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quadBezTo>
                      <a:pt x="59" y="52"/>
                      <a:pt x="59" y="52"/>
                    </a:quadBezTo>
                    <a:quadBezTo>
                      <a:pt x="73" y="9"/>
                      <a:pt x="73" y="9"/>
                    </a:quad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quadBezTo>
                      <a:pt x="110" y="52"/>
                      <a:pt x="110" y="52"/>
                    </a:quadBezTo>
                    <a:quadBezTo>
                      <a:pt x="156" y="52"/>
                      <a:pt x="156" y="52"/>
                    </a:quad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quadBezTo>
                      <a:pt x="126" y="101"/>
                      <a:pt x="126" y="101"/>
                    </a:quadBezTo>
                    <a:quadBezTo>
                      <a:pt x="140" y="144"/>
                      <a:pt x="140" y="144"/>
                    </a:quad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  <p:sp>
            <p:nvSpPr>
              <p:cNvPr id="157" name="Freeform 237"/>
              <p:cNvSpPr>
                <a:spLocks noEditPoints="1"/>
              </p:cNvSpPr>
              <p:nvPr/>
            </p:nvSpPr>
            <p:spPr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quadBezTo>
                      <a:pt x="114" y="76"/>
                      <a:pt x="114" y="76"/>
                    </a:quadBezTo>
                    <a:quadBezTo>
                      <a:pt x="169" y="76"/>
                      <a:pt x="169" y="76"/>
                    </a:quadBezTo>
                    <a:quadBezTo>
                      <a:pt x="125" y="108"/>
                      <a:pt x="125" y="108"/>
                    </a:quadBezTo>
                    <a:quadBezTo>
                      <a:pt x="141" y="160"/>
                      <a:pt x="141" y="160"/>
                    </a:quadBezTo>
                    <a:quadBezTo>
                      <a:pt x="97" y="128"/>
                      <a:pt x="97" y="128"/>
                    </a:quadBezTo>
                    <a:quadBezTo>
                      <a:pt x="53" y="160"/>
                      <a:pt x="53" y="160"/>
                    </a:quadBezTo>
                    <a:quadBezTo>
                      <a:pt x="70" y="108"/>
                      <a:pt x="70" y="108"/>
                    </a:quadBezTo>
                    <a:quadBezTo>
                      <a:pt x="26" y="76"/>
                      <a:pt x="26" y="76"/>
                    </a:quadBezTo>
                    <a:quadBezTo>
                      <a:pt x="81" y="76"/>
                      <a:pt x="81" y="76"/>
                    </a:quadBezTo>
                    <a:quadBezTo>
                      <a:pt x="97" y="24"/>
                      <a:pt x="97" y="24"/>
                    </a:quadBezTo>
                    <a:moveTo>
                      <a:pt x="169" y="76"/>
                    </a:moveTo>
                    <a:quadBezTo>
                      <a:pt x="169" y="76"/>
                      <a:pt x="169" y="76"/>
                    </a:quad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quadBezTo>
                      <a:pt x="63" y="52"/>
                      <a:pt x="63" y="52"/>
                    </a:quadBezTo>
                    <a:quadBezTo>
                      <a:pt x="26" y="52"/>
                      <a:pt x="26" y="52"/>
                    </a:quad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quadBezTo>
                      <a:pt x="42" y="117"/>
                      <a:pt x="42" y="117"/>
                    </a:quadBezTo>
                    <a:quadBezTo>
                      <a:pt x="31" y="152"/>
                      <a:pt x="31" y="152"/>
                    </a:quad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quadBezTo>
                      <a:pt x="97" y="157"/>
                      <a:pt x="97" y="157"/>
                    </a:quadBezTo>
                    <a:quadBezTo>
                      <a:pt x="127" y="179"/>
                      <a:pt x="127" y="179"/>
                    </a:quad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quadBezTo>
                      <a:pt x="153" y="117"/>
                      <a:pt x="153" y="117"/>
                    </a:quadBezTo>
                    <a:quadBezTo>
                      <a:pt x="182" y="96"/>
                      <a:pt x="182" y="96"/>
                    </a:quad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quadBezTo>
                      <a:pt x="169" y="52"/>
                      <a:pt x="169" y="52"/>
                    </a:quadBezTo>
                    <a:quadBezTo>
                      <a:pt x="132" y="52"/>
                      <a:pt x="132" y="52"/>
                    </a:quadBezTo>
                    <a:quadBezTo>
                      <a:pt x="120" y="17"/>
                      <a:pt x="120" y="17"/>
                    </a:quad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함초롬돋움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4" name="Rectangle 163"/>
          <p:cNvSpPr/>
          <p:nvPr/>
        </p:nvSpPr>
        <p:spPr>
          <a:xfrm>
            <a:off x="8950389" y="4591563"/>
            <a:ext cx="2306584" cy="428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압축 알고리즘</a:t>
            </a:r>
            <a:endParaRPr kumimoji="0" lang="ko-KR" altLang="en-US" sz="14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허프만 알고리즘</a:t>
            </a:r>
            <a:endParaRPr kumimoji="0" lang="ko-KR" altLang="en-US" sz="14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grpSp>
        <p:nvGrpSpPr>
          <p:cNvPr id="192" name="Group 191"/>
          <p:cNvGrpSpPr/>
          <p:nvPr/>
        </p:nvGrpSpPr>
        <p:grpSpPr>
          <a:xfrm rot="0"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graphicFrame>
        <p:nvGraphicFramePr>
          <p:cNvPr id="220" name=""/>
          <p:cNvGraphicFramePr>
            <a:graphicFrameLocks noGrp="1"/>
          </p:cNvGraphicFramePr>
          <p:nvPr/>
        </p:nvGraphicFramePr>
        <p:xfrm>
          <a:off x="6029325" y="3704917"/>
          <a:ext cx="2324214" cy="1400175"/>
        </p:xfrm>
        <a:graphic>
          <a:graphicData uri="http://schemas.openxmlformats.org/drawingml/2006/table">
            <a:tbl>
              <a:tblPr firstRow="1" bandRow="1"/>
              <a:tblGrid>
                <a:gridCol w="431462"/>
                <a:gridCol w="1892752"/>
              </a:tblGrid>
              <a:tr h="15529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  <a:endParaRPr xmlns:mc="http://schemas.openxmlformats.org/markup-compatibility/2006" xmlns:hp="http://schemas.haansoft.com/office/presentation/8.0" lang="ko-KR" altLang="en-US" sz="7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42c7f1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관련자</a:t>
                      </a:r>
                      <a:endParaRPr xmlns:mc="http://schemas.openxmlformats.org/markup-compatibility/2006" xmlns:hp="http://schemas.haansoft.com/office/presentation/8.0" lang="ko-KR" altLang="en-US" sz="7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  <a:solidFill>
                      <a:srgbClr val="42c7f1">
                        <a:alpha val="100000"/>
                      </a:srgbClr>
                    </a:solidFill>
                  </a:tcPr>
                </a:tc>
              </a:tr>
              <a:tr h="2258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설계추진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가민석</a:t>
                      </a:r>
                      <a:r>
                        <a:rPr xmlns:mc="http://schemas.openxmlformats.org/markup-compatibility/2006" xmlns:hp="http://schemas.haansoft.com/office/presentation/8.0" lang="EN-US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김민준, 양다진, 이상남, 조준명</a:t>
                      </a:r>
                      <a:endParaRPr xmlns:mc="http://schemas.openxmlformats.org/markup-compatibility/2006" xmlns:hp="http://schemas.haansoft.com/office/presentation/8.0" lang="EN-US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</a:tr>
              <a:tr h="2258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지원주체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명지대학교 컴퓨터공학과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</a:tr>
              <a:tr h="17233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데이터 압축이 필요한 사용자들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</a:lnB>
                  </a:tcPr>
                </a:tc>
              </a:tr>
              <a:tr h="2258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설문 조사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7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명지대학교 자연캠퍼스 학생</a:t>
                      </a:r>
                      <a:endParaRPr xmlns:mc="http://schemas.openxmlformats.org/markup-compatibility/2006" xmlns:hp="http://schemas.haansoft.com/office/presentation/8.0" lang="ko-KR" altLang="en-US" sz="7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Class="emph" presetSubtype="0" fill="hold" nodeType="click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Class="emph" presetSubtype="0" fill="hold" nodeType="clickEffect" mc:Ignorable="hp" hp:hslPresetID="2011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+mn-ea"/>
                <a:cs typeface="함초롬돋움"/>
              </a:rPr>
              <a:t>프로젝트 현실적 제한조건</a:t>
            </a:r>
            <a:endParaRPr kumimoji="0" lang="ko-KR" altLang="en-US" sz="28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+mn-ea"/>
              <a:cs typeface="함초롬돋움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32047" y="1881308"/>
            <a:ext cx="3127905" cy="6656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관리적 제한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grpSp>
        <p:nvGrpSpPr>
          <p:cNvPr id="218" name="Group 217"/>
          <p:cNvGrpSpPr/>
          <p:nvPr/>
        </p:nvGrpSpPr>
        <p:grpSpPr>
          <a:xfrm rot="0">
            <a:off x="2446560" y="1742207"/>
            <a:ext cx="7298879" cy="3373586"/>
            <a:chOff x="600617" y="1217205"/>
            <a:chExt cx="2504839" cy="3373586"/>
          </a:xfrm>
        </p:grpSpPr>
        <p:sp>
          <p:nvSpPr>
            <p:cNvPr id="13" name="Rectangle 12"/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4280106" y="1925638"/>
            <a:ext cx="3631787" cy="6651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시스템적 요구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91443" y="1944493"/>
            <a:ext cx="3209113" cy="6666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Open Sans"/>
                <a:cs typeface="함초롬돋움"/>
              </a:rPr>
              <a:t>윤리적 요구</a:t>
            </a:r>
            <a:endParaRPr kumimoji="0" lang="ko-KR" altLang="en-US" sz="4400" b="1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Open Sans"/>
              <a:cs typeface="함초롬돋움"/>
            </a:endParaRPr>
          </a:p>
        </p:txBody>
      </p:sp>
      <p:grpSp>
        <p:nvGrpSpPr>
          <p:cNvPr id="192" name="Group 191"/>
          <p:cNvGrpSpPr/>
          <p:nvPr/>
        </p:nvGrpSpPr>
        <p:grpSpPr>
          <a:xfrm rot="0"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+mn-ea"/>
                <a:cs typeface="+mn-cs"/>
              </a:endParaRPr>
            </a:p>
          </p:txBody>
        </p:sp>
      </p:grpSp>
      <p:graphicFrame>
        <p:nvGraphicFramePr>
          <p:cNvPr id="228" name=""/>
          <p:cNvGraphicFramePr>
            <a:graphicFrameLocks noGrp="1"/>
          </p:cNvGraphicFramePr>
          <p:nvPr/>
        </p:nvGraphicFramePr>
        <p:xfrm>
          <a:off x="3046793" y="2925183"/>
          <a:ext cx="6098413" cy="1617345"/>
        </p:xfrm>
        <a:graphic>
          <a:graphicData uri="http://schemas.openxmlformats.org/drawingml/2006/table">
            <a:tbl>
              <a:tblPr firstRow="1" bandRow="1"/>
              <a:tblGrid>
                <a:gridCol w="874903"/>
                <a:gridCol w="5223510"/>
              </a:tblGrid>
              <a:tr h="1628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⦁주어진 프로젝트 개발 기간 이내에 완성하도록 한다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인적자원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⦁제품 개발에 투여되는 인원은 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5명이다.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인원에 맞게 업무를 분담하여 개발한다.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8232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물적자원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⦁제품 제작에 사용될 컴퓨터의 사양 </a:t>
                      </a:r>
                      <a:endParaRPr xmlns:mc="http://schemas.openxmlformats.org/markup-compatibility/2006" xmlns:hp="http://schemas.haansoft.com/office/presentation/8.0" lang="ko-KR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운영체제 – Windows 10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Samsung, LG등 윈도우가 설치된 노트북 혹은 컴퓨터로 개발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제품이 사용될 작업 환경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Desktop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229" name=""/>
          <p:cNvGraphicFramePr>
            <a:graphicFrameLocks noGrp="1"/>
          </p:cNvGraphicFramePr>
          <p:nvPr/>
        </p:nvGraphicFramePr>
        <p:xfrm>
          <a:off x="3046793" y="2893067"/>
          <a:ext cx="6098413" cy="1708785"/>
        </p:xfrm>
        <a:graphic>
          <a:graphicData uri="http://schemas.openxmlformats.org/drawingml/2006/table">
            <a:tbl>
              <a:tblPr firstRow="1" bandRow="1"/>
              <a:tblGrid>
                <a:gridCol w="874903"/>
                <a:gridCol w="5223510"/>
              </a:tblGrid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성능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⦁서비스 요청에 대한 응답시간을 최소로 한다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저사양 기기에서도 부담 없이 돌아갈 수 있도록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4930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기능성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⦁사용자가 쉽게 알아보고 사용할 수 있는 단순한 구성을 가진다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 시 요구되는 시간의 단축을 위해 최소한의 단계를 거쳐 필요한 기능을 사용할 수 있도록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1628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이식성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⦁제품은 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Windows 환경에서 작동될 수 있어야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유지 보수성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8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⦁추후 수정이 쉽도록 주석을 적절히 사용하도록 한다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 예상 LOC(Line Of Codes)을 최소한으로 하도록 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230" name=""/>
          <p:cNvGraphicFramePr>
            <a:graphicFrameLocks noGrp="1"/>
          </p:cNvGraphicFramePr>
          <p:nvPr/>
        </p:nvGraphicFramePr>
        <p:xfrm>
          <a:off x="3046793" y="3538137"/>
          <a:ext cx="6098413" cy="424815"/>
        </p:xfrm>
        <a:graphic>
          <a:graphicData uri="http://schemas.openxmlformats.org/drawingml/2006/table">
            <a:tbl>
              <a:tblPr firstRow="1" bandRow="1"/>
              <a:tblGrid>
                <a:gridCol w="874903"/>
                <a:gridCol w="5223510"/>
              </a:tblGrid>
              <a:tr h="32791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윤리성</a:t>
                      </a:r>
                      <a:endParaRPr xmlns:mc="http://schemas.openxmlformats.org/markup-compatibility/2006" xmlns:hp="http://schemas.haansoft.com/office/presentation/8.0" lang="ko-KR" alt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  <a:solidFill>
                      <a:srgbClr val="42c7f1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63500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⦁사용자의 권익을 침해하는 비도덕적</a:t>
                      </a:r>
                      <a:r>
                        <a:rPr xmlns:mc="http://schemas.openxmlformats.org/markup-compatibility/2006" xmlns:hp="http://schemas.haansoft.com/office/presentation/8.0" lang="EN-US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비윤리적 행위는 하지 않으며 저작권을 준수한다.</a:t>
                      </a:r>
                      <a:endParaRPr xmlns:mc="http://schemas.openxmlformats.org/markup-compatibility/2006" xmlns:hp="http://schemas.haansoft.com/office/presentation/8.0" lang="EN-US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a0b4e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0b4e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0b4e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0b4e6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3" grpId="1" animBg="1"/>
      <p:bldP spid="73" grpId="2" animBg="1"/>
      <p:bldP spid="76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4944" y="3685471"/>
            <a:ext cx="3826042" cy="72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800" b="1" i="0" u="none" strike="noStrike" kern="1200" cap="none" spc="0" normalizeH="0" baseline="0">
                <a:solidFill>
                  <a:srgbClr val="468dc3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</a:rPr>
              <a:t>프로젝트 목적</a:t>
            </a:r>
            <a:endParaRPr kumimoji="0" lang="ko-KR" altLang="en-US" sz="4800" b="1" i="0" u="none" strike="noStrike" kern="1200" cap="none" spc="0" normalizeH="0" baseline="0">
              <a:solidFill>
                <a:srgbClr val="468dc3"/>
              </a:solidFill>
              <a:effectLst/>
              <a:uLnTx/>
              <a:uFillTx/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  <a:sym typeface="Open Sans Light"/>
              </a:rPr>
              <a:t>명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83d65"/>
                </a:solidFill>
                <a:effectLst/>
                <a:uLnTx/>
                <a:uFillTx/>
                <a:latin typeface="함초롬돋움"/>
                <a:ea typeface="함초롬돋움"/>
                <a:cs typeface="함초롬돋움"/>
                <a:sym typeface="Open Sans Light"/>
              </a:rPr>
              <a:t>Zip</a:t>
            </a:r>
            <a:endParaRPr kumimoji="0" lang="en-US" altLang="ko-KR" sz="1800" b="0" i="0" u="none" strike="noStrike" kern="1200" cap="none" spc="0" normalizeH="0" baseline="0">
              <a:solidFill>
                <a:srgbClr val="083d65"/>
              </a:solidFill>
              <a:effectLst/>
              <a:uLnTx/>
              <a:uFillTx/>
              <a:latin typeface="함초롬돋움"/>
              <a:ea typeface="함초롬돋움"/>
              <a:cs typeface="함초롬돋움"/>
              <a:sym typeface="Open Sans Light"/>
            </a:endParaRPr>
          </a:p>
        </p:txBody>
      </p:sp>
      <p:sp>
        <p:nvSpPr>
          <p:cNvPr id="15" name="Group 16"/>
          <p:cNvSpPr/>
          <p:nvPr/>
        </p:nvSpPr>
        <p:spPr>
          <a:xfrm rot="21600000" flipH="1">
            <a:off x="1995320" y="915847"/>
            <a:ext cx="1744195" cy="395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latin typeface="함초롬돋움"/>
                <a:ea typeface="함초롬돋움"/>
                <a:cs typeface="함초롬돋움"/>
              </a:rPr>
              <a:t>압축률 </a:t>
            </a:r>
            <a:r>
              <a:rPr lang="en-US" altLang="ko-KR" sz="2000" b="1"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 sz="1400" b="1">
                <a:latin typeface="함초롬돋움"/>
                <a:ea typeface="함초롬돋움"/>
                <a:cs typeface="함초롬돋움"/>
              </a:rPr>
              <a:t> 이상</a:t>
            </a:r>
            <a:endParaRPr lang="ko-KR" altLang="en-US" sz="1400" b="1"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7718841" y="4487217"/>
            <a:ext cx="996662" cy="188259"/>
            <a:chOff x="2018954" y="1681798"/>
            <a:chExt cx="996662" cy="188259"/>
          </a:xfrm>
        </p:grpSpPr>
        <p:sp>
          <p:nvSpPr>
            <p:cNvPr id="4" name="별: 꼭짓점 5개 3"/>
            <p:cNvSpPr/>
            <p:nvPr/>
          </p:nvSpPr>
          <p:spPr>
            <a:xfrm>
              <a:off x="2018954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별: 꼭짓점 5개 38"/>
            <p:cNvSpPr/>
            <p:nvPr/>
          </p:nvSpPr>
          <p:spPr>
            <a:xfrm>
              <a:off x="2221055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별: 꼭짓점 5개 39"/>
            <p:cNvSpPr/>
            <p:nvPr/>
          </p:nvSpPr>
          <p:spPr>
            <a:xfrm>
              <a:off x="2423156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별: 꼭짓점 5개 40"/>
            <p:cNvSpPr/>
            <p:nvPr/>
          </p:nvSpPr>
          <p:spPr>
            <a:xfrm>
              <a:off x="2625257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별: 꼭짓점 5개 41"/>
            <p:cNvSpPr/>
            <p:nvPr/>
          </p:nvSpPr>
          <p:spPr>
            <a:xfrm>
              <a:off x="2827357" y="1681798"/>
              <a:ext cx="188259" cy="18825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624830" y="1669779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3844" y="672531"/>
            <a:ext cx="900112" cy="900112"/>
          </a:xfrm>
          <a:prstGeom prst="rect">
            <a:avLst/>
          </a:prstGeom>
        </p:spPr>
      </p:pic>
      <p:sp>
        <p:nvSpPr>
          <p:cNvPr id="125" name="Group 16"/>
          <p:cNvSpPr/>
          <p:nvPr/>
        </p:nvSpPr>
        <p:spPr>
          <a:xfrm rot="21600000" flipH="1">
            <a:off x="1995319" y="2020746"/>
            <a:ext cx="2021506" cy="291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함초롬돋움"/>
                <a:ea typeface="함초롬돋움"/>
                <a:cs typeface="함초롬돋움"/>
              </a:rPr>
              <a:t>Window, Mac, Linux</a:t>
            </a:r>
            <a:endParaRPr lang="en-US" altLang="ko-KR" sz="1400" b="1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26" name="직선 연결선 44"/>
          <p:cNvCxnSpPr/>
          <p:nvPr/>
        </p:nvCxnSpPr>
        <p:spPr>
          <a:xfrm>
            <a:off x="624830" y="2774679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63844" y="1777431"/>
            <a:ext cx="900112" cy="900112"/>
          </a:xfrm>
          <a:prstGeom prst="rect">
            <a:avLst/>
          </a:prstGeom>
        </p:spPr>
      </p:pic>
      <p:sp>
        <p:nvSpPr>
          <p:cNvPr id="128" name="Group 16"/>
          <p:cNvSpPr/>
          <p:nvPr/>
        </p:nvSpPr>
        <p:spPr>
          <a:xfrm rot="21600000" flipH="1">
            <a:off x="1995320" y="3202562"/>
            <a:ext cx="1744195" cy="30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latin typeface="함초롬돋움"/>
                <a:ea typeface="함초롬돋움"/>
                <a:cs typeface="함초롬돋움"/>
              </a:rPr>
              <a:t>바이너리 파일 형식</a:t>
            </a:r>
            <a:endParaRPr lang="ko-KR" altLang="en-US" sz="1400" b="1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29" name="직선 연결선 44"/>
          <p:cNvCxnSpPr/>
          <p:nvPr/>
        </p:nvCxnSpPr>
        <p:spPr>
          <a:xfrm>
            <a:off x="624830" y="3956495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63844" y="2959246"/>
            <a:ext cx="900112" cy="900112"/>
          </a:xfrm>
          <a:prstGeom prst="rect">
            <a:avLst/>
          </a:prstGeom>
        </p:spPr>
      </p:pic>
      <p:sp>
        <p:nvSpPr>
          <p:cNvPr id="131" name="Group 16"/>
          <p:cNvSpPr/>
          <p:nvPr/>
        </p:nvSpPr>
        <p:spPr>
          <a:xfrm rot="21600000" flipH="1">
            <a:off x="1995320" y="4275399"/>
            <a:ext cx="1744195" cy="294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함초롬돋움"/>
                <a:ea typeface="함초롬돋움"/>
                <a:cs typeface="함초롬돋움"/>
              </a:rPr>
              <a:t>UTF-8</a:t>
            </a:r>
            <a:endParaRPr lang="en-US" altLang="ko-KR" sz="1400" b="1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32" name="직선 연결선 44"/>
          <p:cNvCxnSpPr/>
          <p:nvPr/>
        </p:nvCxnSpPr>
        <p:spPr>
          <a:xfrm>
            <a:off x="624830" y="5029331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63844" y="4032083"/>
            <a:ext cx="900112" cy="900112"/>
          </a:xfrm>
          <a:prstGeom prst="rect">
            <a:avLst/>
          </a:prstGeom>
        </p:spPr>
      </p:pic>
      <p:sp>
        <p:nvSpPr>
          <p:cNvPr id="134" name="Group 16"/>
          <p:cNvSpPr/>
          <p:nvPr/>
        </p:nvSpPr>
        <p:spPr>
          <a:xfrm rot="21600000" flipH="1">
            <a:off x="1995320" y="5432867"/>
            <a:ext cx="1744195" cy="29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u="sng">
                <a:latin typeface="함초롬돋움"/>
                <a:ea typeface="함초롬돋움"/>
                <a:cs typeface="함초롬돋움"/>
              </a:rPr>
              <a:t>LZ77</a:t>
            </a:r>
            <a:endParaRPr lang="en-US" altLang="ko-KR" sz="1400" b="1" u="sng"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135" name="직선 연결선 44"/>
          <p:cNvCxnSpPr/>
          <p:nvPr/>
        </p:nvCxnSpPr>
        <p:spPr>
          <a:xfrm>
            <a:off x="624830" y="6186799"/>
            <a:ext cx="547117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63844" y="5189551"/>
            <a:ext cx="900112" cy="900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928915"/>
            <a:ext cx="1778000" cy="836385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288" y="1054719"/>
            <a:ext cx="1819965" cy="49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>
                <a:solidFill>
                  <a:schemeClr val="lt1"/>
                </a:solidFill>
                <a:latin typeface="Arial"/>
                <a:cs typeface="Arial"/>
              </a:rPr>
              <a:t>설계 요약</a:t>
            </a:r>
            <a:endParaRPr lang="ko-KR" altLang="en-US" sz="2700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40914" y="0"/>
            <a:ext cx="4151086" cy="6858000"/>
          </a:xfrm>
          <a:prstGeom prst="rect">
            <a:avLst/>
          </a:prstGeom>
          <a:gradFill flip="none" rotWithShape="1"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/>
          <p:cNvSpPr/>
          <p:nvPr/>
        </p:nvSpPr>
        <p:spPr>
          <a:xfrm rot="2700000">
            <a:off x="9764522" y="5407216"/>
            <a:ext cx="1046926" cy="1009384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2453" y="0"/>
            <a:ext cx="6467094" cy="6858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4607453" y="1962401"/>
            <a:ext cx="2093982" cy="1466598"/>
          </a:xfrm>
          <a:prstGeom prst="cloud">
            <a:avLst/>
          </a:prstGeom>
          <a:solidFill>
            <a:srgbClr val="d8bee4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압축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알고리즘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2" name=""/>
          <p:cNvSpPr/>
          <p:nvPr/>
        </p:nvSpPr>
        <p:spPr>
          <a:xfrm rot="19483454">
            <a:off x="3573957" y="950644"/>
            <a:ext cx="2226450" cy="1125969"/>
          </a:xfrm>
          <a:prstGeom prst="cloud">
            <a:avLst/>
          </a:prstGeom>
          <a:solidFill>
            <a:srgbClr val="ffef99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멀티미디어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3" name=""/>
          <p:cNvSpPr/>
          <p:nvPr/>
        </p:nvSpPr>
        <p:spPr>
          <a:xfrm rot="727814">
            <a:off x="5820595" y="522712"/>
            <a:ext cx="1892128" cy="1428750"/>
          </a:xfrm>
          <a:prstGeom prst="cloud">
            <a:avLst/>
          </a:prstGeom>
          <a:solidFill>
            <a:srgbClr val="9be5c8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수학적 원리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4" name=""/>
          <p:cNvSpPr/>
          <p:nvPr/>
        </p:nvSpPr>
        <p:spPr>
          <a:xfrm rot="323543">
            <a:off x="6968142" y="1839394"/>
            <a:ext cx="2002980" cy="1448165"/>
          </a:xfrm>
          <a:prstGeom prst="cloud">
            <a:avLst/>
          </a:prstGeom>
          <a:solidFill>
            <a:srgbClr val="ffceb0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프로젝트 방식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5" name=""/>
          <p:cNvSpPr/>
          <p:nvPr/>
        </p:nvSpPr>
        <p:spPr>
          <a:xfrm rot="1108053">
            <a:off x="7194792" y="3490221"/>
            <a:ext cx="1500639" cy="994064"/>
          </a:xfrm>
          <a:prstGeom prst="cloud">
            <a:avLst/>
          </a:prstGeom>
          <a:solidFill>
            <a:srgbClr val="f4e5b2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  <a:latin typeface="한컴 고딕"/>
                <a:ea typeface="한컴 고딕"/>
              </a:rPr>
              <a:t>압축률</a:t>
            </a:r>
            <a:endParaRPr lang="ko-KR" altLang="en-US">
              <a:solidFill>
                <a:srgbClr val="203a7b"/>
              </a:solidFill>
              <a:latin typeface="한컴 고딕"/>
            </a:endParaRPr>
          </a:p>
        </p:txBody>
      </p:sp>
      <p:sp>
        <p:nvSpPr>
          <p:cNvPr id="36" name=""/>
          <p:cNvSpPr/>
          <p:nvPr/>
        </p:nvSpPr>
        <p:spPr>
          <a:xfrm rot="21077808">
            <a:off x="5486026" y="3371480"/>
            <a:ext cx="1597029" cy="1148845"/>
          </a:xfrm>
          <a:prstGeom prst="cloud">
            <a:avLst/>
          </a:prstGeom>
          <a:solidFill>
            <a:srgbClr val="cdf2e4"/>
          </a:solidFill>
          <a:ln w="25400">
            <a:solidFill>
              <a:srgbClr val="3057b9">
                <a:alpha val="7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203a7b"/>
                </a:solidFill>
                <a:latin typeface="한컴 고딕"/>
                <a:ea typeface="한컴 고딕"/>
              </a:rPr>
              <a:t>LZ77</a:t>
            </a:r>
            <a:endParaRPr lang="en-US" altLang="ko-KR">
              <a:solidFill>
                <a:srgbClr val="203a7b"/>
              </a:solidFill>
              <a:latin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953655" y="2028749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95355" y="2028749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0" name="Group 39"/>
          <p:cNvGrpSpPr/>
          <p:nvPr/>
        </p:nvGrpSpPr>
        <p:grpSpPr>
          <a:xfrm rot="0">
            <a:off x="6704460" y="2603541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41" name="Freeform 567"/>
            <p:cNvSpPr>
              <a:spLocks noEditPoints="1"/>
            </p:cNvSpPr>
            <p:nvPr/>
          </p:nvSpPr>
          <p:spPr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2" name="Freeform 568"/>
            <p:cNvSpPr>
              <a:spLocks noEditPoints="1"/>
            </p:cNvSpPr>
            <p:nvPr/>
          </p:nvSpPr>
          <p:spPr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3" name="Freeform 569"/>
            <p:cNvSpPr/>
            <p:nvPr/>
          </p:nvSpPr>
          <p:spPr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44" name="Freeform 570"/>
            <p:cNvSpPr/>
            <p:nvPr/>
          </p:nvSpPr>
          <p:spPr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sp>
        <p:nvSpPr>
          <p:cNvPr id="47" name="Freeform: Shape 46"/>
          <p:cNvSpPr/>
          <p:nvPr/>
        </p:nvSpPr>
        <p:spPr>
          <a:xfrm rot="2700000">
            <a:off x="4778978" y="1749407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49" name="Freeform: Shape 48"/>
          <p:cNvSpPr/>
          <p:nvPr/>
        </p:nvSpPr>
        <p:spPr>
          <a:xfrm rot="2700000">
            <a:off x="8220676" y="1749407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162553" y="5253676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02110" y="5253676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67" name="Group 50"/>
          <p:cNvGrpSpPr/>
          <p:nvPr/>
        </p:nvGrpSpPr>
        <p:grpSpPr>
          <a:xfrm rot="0">
            <a:off x="3291782" y="2667956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68" name="Freeform 1153"/>
            <p:cNvSpPr/>
            <p:nvPr/>
          </p:nvSpPr>
          <p:spPr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69" name="Freeform 1154"/>
            <p:cNvSpPr/>
            <p:nvPr/>
          </p:nvSpPr>
          <p:spPr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0" name="Freeform 1155"/>
            <p:cNvSpPr/>
            <p:nvPr/>
          </p:nvSpPr>
          <p:spPr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1" name="Freeform 1156"/>
            <p:cNvSpPr/>
            <p:nvPr/>
          </p:nvSpPr>
          <p:spPr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2" name="Freeform 1157"/>
            <p:cNvSpPr/>
            <p:nvPr/>
          </p:nvSpPr>
          <p:spPr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3" name="Freeform 1158"/>
            <p:cNvSpPr/>
            <p:nvPr/>
          </p:nvSpPr>
          <p:spPr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4" name="Freeform 1159"/>
            <p:cNvSpPr>
              <a:spLocks noEditPoints="1"/>
            </p:cNvSpPr>
            <p:nvPr/>
          </p:nvSpPr>
          <p:spPr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  <p:sp>
          <p:nvSpPr>
            <p:cNvPr id="75" name="Freeform 1160"/>
            <p:cNvSpPr/>
            <p:nvPr/>
          </p:nvSpPr>
          <p:spPr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latin typeface="함초롬돋움"/>
              </a:endParaRPr>
            </a:p>
          </p:txBody>
        </p:sp>
      </p:grpSp>
      <p:sp>
        <p:nvSpPr>
          <p:cNvPr id="77" name="Rectangle 29"/>
          <p:cNvSpPr/>
          <p:nvPr/>
        </p:nvSpPr>
        <p:spPr>
          <a:xfrm>
            <a:off x="3840853" y="2706327"/>
            <a:ext cx="1225594" cy="291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요구사항 분석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pic>
        <p:nvPicPr>
          <p:cNvPr id="78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089842" y="3161607"/>
            <a:ext cx="1080135" cy="1080135"/>
          </a:xfrm>
          <a:prstGeom prst="rect">
            <a:avLst/>
          </a:prstGeom>
        </p:spPr>
      </p:pic>
      <p:pic>
        <p:nvPicPr>
          <p:cNvPr id="81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095571" y="4261977"/>
            <a:ext cx="1080135" cy="1080135"/>
          </a:xfrm>
          <a:prstGeom prst="rect">
            <a:avLst/>
          </a:prstGeom>
        </p:spPr>
      </p:pic>
      <p:pic>
        <p:nvPicPr>
          <p:cNvPr id="82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4428671" y="3161607"/>
            <a:ext cx="1080135" cy="1080135"/>
          </a:xfrm>
          <a:prstGeom prst="rect">
            <a:avLst/>
          </a:prstGeom>
        </p:spPr>
      </p:pic>
      <p:pic>
        <p:nvPicPr>
          <p:cNvPr id="83" name="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4415349" y="4268639"/>
            <a:ext cx="1080135" cy="1080135"/>
          </a:xfrm>
          <a:prstGeom prst="rect">
            <a:avLst/>
          </a:prstGeom>
        </p:spPr>
      </p:pic>
      <p:sp>
        <p:nvSpPr>
          <p:cNvPr id="84" name="Rectangle 29"/>
          <p:cNvSpPr/>
          <p:nvPr/>
        </p:nvSpPr>
        <p:spPr>
          <a:xfrm>
            <a:off x="7323973" y="2678618"/>
            <a:ext cx="1496190" cy="49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아이디어 선정 및 아이디어 결정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7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6">
                    <hd:imgEffect xmlns:hd="http://schemas.haansoft.com/office/drawingml/8.0">
                      <hd:artEffectBlur radius="15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6389701" y="3547370"/>
            <a:ext cx="2706976" cy="1826202"/>
          </a:xfrm>
          <a:prstGeom prst="rect">
            <a:avLst/>
          </a:prstGeom>
          <a:noFill/>
        </p:spPr>
      </p:pic>
      <p:sp>
        <p:nvSpPr>
          <p:cNvPr id="87" name=""/>
          <p:cNvSpPr/>
          <p:nvPr/>
        </p:nvSpPr>
        <p:spPr>
          <a:xfrm>
            <a:off x="7826965" y="4705364"/>
            <a:ext cx="1148994" cy="4329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rgbClr val="203a7b"/>
                </a:solidFill>
              </a:rPr>
              <a:t>자동번역</a:t>
            </a:r>
            <a:endParaRPr lang="ko-KR" altLang="en-US">
              <a:solidFill>
                <a:srgbClr val="203a7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261610" y="974571"/>
            <a:ext cx="16211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아키텍쳐 설계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9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38493" y="2062008"/>
            <a:ext cx="7715013" cy="3652306"/>
          </a:xfrm>
          <a:prstGeom prst="rect">
            <a:avLst/>
          </a:prstGeom>
        </p:spPr>
      </p:pic>
      <p:pic>
        <p:nvPicPr>
          <p:cNvPr id="90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318362" y="1428749"/>
            <a:ext cx="5555275" cy="5237157"/>
          </a:xfrm>
          <a:prstGeom prst="rect">
            <a:avLst/>
          </a:prstGeom>
        </p:spPr>
      </p:pic>
      <p:pic>
        <p:nvPicPr>
          <p:cNvPr id="91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3035934" y="1752600"/>
            <a:ext cx="6120130" cy="4733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11737351" y="169069"/>
            <a:ext cx="269081" cy="161925"/>
            <a:chOff x="11737351" y="169069"/>
            <a:chExt cx="269081" cy="16192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37351" y="169069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1825288" y="250032"/>
              <a:ext cx="181144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37351" y="330994"/>
              <a:ext cx="269081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grpSp>
        <p:nvGrpSpPr>
          <p:cNvPr id="9" name="Group 8"/>
          <p:cNvGrpSpPr/>
          <p:nvPr/>
        </p:nvGrpSpPr>
        <p:grpSpPr>
          <a:xfrm rot="0"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0"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/>
            <p:cNvCxnSpPr/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3906" y="399018"/>
            <a:ext cx="3504187" cy="57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설계 결정의 논의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88" name="TextBox 21"/>
          <p:cNvSpPr txBox="1"/>
          <p:nvPr/>
        </p:nvSpPr>
        <p:spPr>
          <a:xfrm>
            <a:off x="5490210" y="974571"/>
            <a:ext cx="1163955" cy="366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선행 연구</a:t>
            </a:r>
            <a:endParaRPr lang="ko-KR" altLang="en-US" b="1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ectangle 18"/>
          <p:cNvSpPr/>
          <p:nvPr/>
        </p:nvSpPr>
        <p:spPr>
          <a:xfrm>
            <a:off x="1358770" y="1884767"/>
            <a:ext cx="8846547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3" name="Freeform: Shape 46"/>
          <p:cNvSpPr/>
          <p:nvPr/>
        </p:nvSpPr>
        <p:spPr>
          <a:xfrm rot="2700000">
            <a:off x="7654122" y="950263"/>
            <a:ext cx="1914861" cy="1803193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4" name="Rectangle 63"/>
          <p:cNvSpPr/>
          <p:nvPr/>
        </p:nvSpPr>
        <p:spPr>
          <a:xfrm>
            <a:off x="3769258" y="5864494"/>
            <a:ext cx="3840239" cy="26867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6246625" y="1723801"/>
            <a:ext cx="1881587" cy="360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/>
              <a:t>허프만 알고리즘</a:t>
            </a:r>
            <a:endParaRPr lang="ko-KR" altLang="en-US" b="1" i="1"/>
          </a:p>
        </p:txBody>
      </p:sp>
      <p:sp>
        <p:nvSpPr>
          <p:cNvPr id="105" name=""/>
          <p:cNvSpPr txBox="1"/>
          <p:nvPr/>
        </p:nvSpPr>
        <p:spPr>
          <a:xfrm>
            <a:off x="2699385" y="2672953"/>
            <a:ext cx="471010" cy="363617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8" name=""/>
          <p:cNvSpPr txBox="1"/>
          <p:nvPr/>
        </p:nvSpPr>
        <p:spPr>
          <a:xfrm>
            <a:off x="3018234" y="3292078"/>
            <a:ext cx="471249" cy="363617"/>
          </a:xfrm>
          <a:prstGeom prst="rect">
            <a:avLst/>
          </a:prstGeom>
        </p:spPr>
        <p:txBody>
          <a:bodyPr vert="eaVert" wrap="non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09" name=""/>
          <p:cNvSpPr txBox="1"/>
          <p:nvPr/>
        </p:nvSpPr>
        <p:spPr>
          <a:xfrm>
            <a:off x="2229191" y="3246001"/>
            <a:ext cx="1371362" cy="36599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ABCDABCD</a:t>
            </a:r>
            <a:endParaRPr lang="en-US" altLang="ko-KR">
              <a:latin typeface="맑은 고딕"/>
            </a:endParaRPr>
          </a:p>
        </p:txBody>
      </p:sp>
      <p:graphicFrame>
        <p:nvGraphicFramePr>
          <p:cNvPr id="111" name=""/>
          <p:cNvGraphicFramePr>
            <a:graphicFrameLocks noGrp="1"/>
          </p:cNvGraphicFramePr>
          <p:nvPr/>
        </p:nvGraphicFramePr>
        <p:xfrm>
          <a:off x="5013901" y="2430538"/>
          <a:ext cx="1551201" cy="135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6084"/>
                <a:gridCol w="775116"/>
              </a:tblGrid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A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00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B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01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C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10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D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11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"/>
          <p:cNvSpPr txBox="1"/>
          <p:nvPr/>
        </p:nvSpPr>
        <p:spPr>
          <a:xfrm>
            <a:off x="7758016" y="3429000"/>
            <a:ext cx="248698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13" name=""/>
          <p:cNvSpPr txBox="1"/>
          <p:nvPr/>
        </p:nvSpPr>
        <p:spPr>
          <a:xfrm>
            <a:off x="7747769" y="3248005"/>
            <a:ext cx="2198797" cy="3619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0001101100011011</a:t>
            </a:r>
            <a:endParaRPr lang="en-US" altLang="ko-KR">
              <a:latin typeface="맑은 고딕"/>
            </a:endParaRPr>
          </a:p>
        </p:txBody>
      </p:sp>
      <p:cxnSp>
        <p:nvCxnSpPr>
          <p:cNvPr id="115" name=""/>
          <p:cNvCxnSpPr/>
          <p:nvPr/>
        </p:nvCxnSpPr>
        <p:spPr>
          <a:xfrm>
            <a:off x="3787109" y="3419475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"/>
          <p:cNvCxnSpPr/>
          <p:nvPr/>
        </p:nvCxnSpPr>
        <p:spPr>
          <a:xfrm>
            <a:off x="6937300" y="3429000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"/>
          <p:cNvSpPr txBox="1"/>
          <p:nvPr/>
        </p:nvSpPr>
        <p:spPr>
          <a:xfrm>
            <a:off x="2674576" y="4368550"/>
            <a:ext cx="471010" cy="36361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8" name=""/>
          <p:cNvSpPr txBox="1"/>
          <p:nvPr/>
        </p:nvSpPr>
        <p:spPr>
          <a:xfrm>
            <a:off x="2993425" y="4987675"/>
            <a:ext cx="471249" cy="36361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19" name=""/>
          <p:cNvSpPr txBox="1"/>
          <p:nvPr/>
        </p:nvSpPr>
        <p:spPr>
          <a:xfrm>
            <a:off x="2204382" y="4941598"/>
            <a:ext cx="1382733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AAAAABCD</a:t>
            </a:r>
            <a:endParaRPr lang="en-US" altLang="ko-KR">
              <a:latin typeface="맑은 고딕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7733207" y="5124597"/>
            <a:ext cx="248698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22" name=""/>
          <p:cNvSpPr txBox="1"/>
          <p:nvPr/>
        </p:nvSpPr>
        <p:spPr>
          <a:xfrm>
            <a:off x="7722960" y="4943603"/>
            <a:ext cx="2198797" cy="361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0000010110111</a:t>
            </a:r>
            <a:endParaRPr lang="en-US" altLang="ko-KR">
              <a:latin typeface="맑은 고딕"/>
            </a:endParaRPr>
          </a:p>
        </p:txBody>
      </p:sp>
      <p:cxnSp>
        <p:nvCxnSpPr>
          <p:cNvPr id="123" name=""/>
          <p:cNvCxnSpPr/>
          <p:nvPr/>
        </p:nvCxnSpPr>
        <p:spPr>
          <a:xfrm>
            <a:off x="3762300" y="5115072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"/>
          <p:cNvCxnSpPr/>
          <p:nvPr/>
        </p:nvCxnSpPr>
        <p:spPr>
          <a:xfrm>
            <a:off x="6912491" y="5124597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"/>
          <p:cNvGraphicFramePr>
            <a:graphicFrameLocks noGrp="1"/>
          </p:cNvGraphicFramePr>
          <p:nvPr/>
        </p:nvGraphicFramePr>
        <p:xfrm>
          <a:off x="5021218" y="4241927"/>
          <a:ext cx="1551201" cy="135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6084"/>
                <a:gridCol w="775116"/>
              </a:tblGrid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A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0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B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10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C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110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0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D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/>
                        </a:rPr>
                        <a:t>111</a:t>
                      </a:r>
                      <a:endParaRPr lang="en-US" altLang="ko-KR" sz="16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rgbClr val="502962"/>
                      </a:solidFill>
                      <a:prstDash val="solid"/>
                      <a:round/>
                    </a:lnL>
                    <a:lnR w="25400" cap="flat" cmpd="sng" algn="ctr">
                      <a:solidFill>
                        <a:srgbClr val="502962"/>
                      </a:solidFill>
                      <a:prstDash val="solid"/>
                      <a:round/>
                    </a:lnR>
                    <a:lnT w="25400" cap="flat" cmpd="sng" algn="ctr">
                      <a:solidFill>
                        <a:srgbClr val="502962"/>
                      </a:solidFill>
                      <a:prstDash val="solid"/>
                      <a:round/>
                    </a:lnT>
                    <a:lnB w="25400" cap="flat" cmpd="sng" algn="ctr">
                      <a:solidFill>
                        <a:srgbClr val="502962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6" name="Rectangle 29"/>
          <p:cNvSpPr/>
          <p:nvPr/>
        </p:nvSpPr>
        <p:spPr>
          <a:xfrm>
            <a:off x="2194352" y="2920796"/>
            <a:ext cx="1725656" cy="287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  <a:latin typeface="함초롬돋움"/>
              </a:rPr>
              <a:t>다른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 문자열 빈도수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sp>
        <p:nvSpPr>
          <p:cNvPr id="127" name="Rectangle 29"/>
          <p:cNvSpPr/>
          <p:nvPr/>
        </p:nvSpPr>
        <p:spPr>
          <a:xfrm>
            <a:off x="2154705" y="4636258"/>
            <a:ext cx="1725656" cy="289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  <a:latin typeface="함초롬돋움"/>
              </a:rPr>
              <a:t>같은</a:t>
            </a:r>
            <a:r>
              <a: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</a:rPr>
              <a:t> 문자열 빈도수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</a:endParaRPr>
          </a:p>
        </p:txBody>
      </p:sp>
      <p:sp>
        <p:nvSpPr>
          <p:cNvPr id="128" name="Rectangle 18"/>
          <p:cNvSpPr/>
          <p:nvPr/>
        </p:nvSpPr>
        <p:spPr>
          <a:xfrm>
            <a:off x="2593991" y="1882385"/>
            <a:ext cx="6215444" cy="40762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29" name="Freeform: Shape 46"/>
          <p:cNvSpPr/>
          <p:nvPr/>
        </p:nvSpPr>
        <p:spPr>
          <a:xfrm rot="2700000">
            <a:off x="7000917" y="1260436"/>
            <a:ext cx="1335322" cy="1244537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30" name="Rectangle 63"/>
          <p:cNvSpPr/>
          <p:nvPr/>
        </p:nvSpPr>
        <p:spPr>
          <a:xfrm>
            <a:off x="4555257" y="5862113"/>
            <a:ext cx="1809716" cy="268675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>
              <a:latin typeface="함초롬돋움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2645617" y="3147138"/>
            <a:ext cx="246173" cy="3656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36" name=""/>
          <p:cNvSpPr txBox="1"/>
          <p:nvPr/>
        </p:nvSpPr>
        <p:spPr>
          <a:xfrm>
            <a:off x="3631471" y="3331726"/>
            <a:ext cx="1371362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ABCDABCD</a:t>
            </a:r>
            <a:endParaRPr lang="en-US" altLang="ko-KR">
              <a:latin typeface="맑은 고딕"/>
            </a:endParaRPr>
          </a:p>
        </p:txBody>
      </p:sp>
      <p:cxnSp>
        <p:nvCxnSpPr>
          <p:cNvPr id="137" name=""/>
          <p:cNvCxnSpPr/>
          <p:nvPr/>
        </p:nvCxnSpPr>
        <p:spPr>
          <a:xfrm>
            <a:off x="5509213" y="3512879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"/>
          <p:cNvSpPr txBox="1"/>
          <p:nvPr/>
        </p:nvSpPr>
        <p:spPr>
          <a:xfrm>
            <a:off x="6899478" y="3332797"/>
            <a:ext cx="963059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2ABCD</a:t>
            </a:r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3643376" y="4186594"/>
            <a:ext cx="1362964" cy="36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</a:rPr>
              <a:t>BDACACDB</a:t>
            </a:r>
            <a:endParaRPr lang="en-US" altLang="ko-KR">
              <a:latin typeface="맑은 고딕"/>
            </a:endParaRPr>
          </a:p>
        </p:txBody>
      </p:sp>
      <p:cxnSp>
        <p:nvCxnSpPr>
          <p:cNvPr id="141" name=""/>
          <p:cNvCxnSpPr/>
          <p:nvPr/>
        </p:nvCxnSpPr>
        <p:spPr>
          <a:xfrm>
            <a:off x="5521119" y="4367748"/>
            <a:ext cx="714375" cy="1845"/>
          </a:xfrm>
          <a:prstGeom prst="straightConnector1">
            <a:avLst/>
          </a:prstGeom>
          <a:ln w="38100">
            <a:solidFill>
              <a:srgbClr val="783e94"/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"/>
          <p:cNvSpPr txBox="1"/>
          <p:nvPr/>
        </p:nvSpPr>
        <p:spPr>
          <a:xfrm>
            <a:off x="6911384" y="4187666"/>
            <a:ext cx="963059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>
                <a:latin typeface="맑은 고딕"/>
                <a:ea typeface="맑은 고딕"/>
              </a:rPr>
              <a:t>????</a:t>
            </a:r>
            <a:endParaRPr lang="en-US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1" animBg="1"/>
      <p:bldP spid="94" grpId="2" animBg="1"/>
      <p:bldP spid="98" grpId="3" animBg="1"/>
      <p:bldP spid="105" grpId="4" animBg="1"/>
      <p:bldP spid="108" grpId="5" animBg="1"/>
      <p:bldP spid="109" grpId="6" animBg="1"/>
      <p:bldP spid="112" grpId="7" animBg="1"/>
      <p:bldP spid="113" grpId="8" animBg="1"/>
      <p:bldP spid="115" grpId="9" animBg="1"/>
      <p:bldP spid="116" grpId="10" animBg="1"/>
      <p:bldP spid="117" grpId="11" animBg="1"/>
      <p:bldP spid="118" grpId="12" animBg="1"/>
      <p:bldP spid="119" grpId="13" animBg="1"/>
      <p:bldP spid="121" grpId="14" animBg="1"/>
      <p:bldP spid="122" grpId="15" animBg="1"/>
      <p:bldP spid="123" grpId="16" animBg="1"/>
      <p:bldP spid="124" grpId="17" animBg="1"/>
      <p:bldP spid="126" grpId="18" animBg="1"/>
      <p:bldP spid="127" grpId="19" animBg="1"/>
      <p:bldP spid="128" grpId="20" animBg="1"/>
      <p:bldP spid="129" grpId="21" animBg="1"/>
      <p:bldP spid="130" grpId="22" animBg="1"/>
      <p:bldP spid="136" grpId="23" animBg="1"/>
      <p:bldP spid="137" grpId="24" animBg="1"/>
      <p:bldP spid="140" grpId="25" animBg="1"/>
      <p:bldP spid="141" grpId="26" animBg="1"/>
      <p:bldP spid="139" grpId="27" animBg="1"/>
      <p:bldP spid="142" grpId="28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1874</ep:Words>
  <ep:PresentationFormat>와이드스크린</ep:PresentationFormat>
  <ep:Paragraphs>275</ep:Paragraphs>
  <ep:Slides>20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2020-02-05T04:15:21.000</dcterms:created>
  <cp:lastModifiedBy>didek</cp:lastModifiedBy>
  <dcterms:modified xsi:type="dcterms:W3CDTF">2021-12-13T07:53:47.315</dcterms:modified>
  <cp:revision>52</cp:revision>
  <cp:version>1000.0000.01</cp:version>
</cp:coreProperties>
</file>